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29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299555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193592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1412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8643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2807123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284939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294947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403078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139073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669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7084E4E-5733-416A-A6C1-CEF90E589F1D}" type="datetimeFigureOut">
              <a:rPr kumimoji="1" lang="ja-JP" altLang="en-US" smtClean="0"/>
              <a:t>2020/4/5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341906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fld id="{A7084E4E-5733-416A-A6C1-CEF90E589F1D}" type="datetimeFigureOut">
              <a:rPr kumimoji="1" lang="ja-JP" altLang="en-US" smtClean="0"/>
              <a:t>2020/4/5</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75000"/>
                  </a:schemeClr>
                </a:solidFill>
              </a:defRPr>
            </a:lvl1pPr>
          </a:lstStyle>
          <a:p>
            <a:fld id="{E0151E80-E445-4C6A-9C58-7074EB34E71A}" type="slidenum">
              <a:rPr kumimoji="1" lang="ja-JP" altLang="en-US" smtClean="0"/>
              <a:t>‹#›</a:t>
            </a:fld>
            <a:endParaRPr kumimoji="1" lang="ja-JP" altLang="en-US"/>
          </a:p>
        </p:txBody>
      </p:sp>
    </p:spTree>
    <p:extLst>
      <p:ext uri="{BB962C8B-B14F-4D97-AF65-F5344CB8AC3E}">
        <p14:creationId xmlns:p14="http://schemas.microsoft.com/office/powerpoint/2010/main" val="3903451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4.png"/><Relationship Id="rId3" Type="http://schemas.openxmlformats.org/officeDocument/2006/relationships/image" Target="../media/image5.jpeg"/><Relationship Id="rId7" Type="http://schemas.openxmlformats.org/officeDocument/2006/relationships/image" Target="../media/image9.jpg"/><Relationship Id="rId12"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F1FA502-B1DD-4AF6-A67C-F0864EA08D3E}"/>
              </a:ext>
            </a:extLst>
          </p:cNvPr>
          <p:cNvPicPr>
            <a:picLocks noChangeAspect="1"/>
          </p:cNvPicPr>
          <p:nvPr/>
        </p:nvPicPr>
        <p:blipFill rotWithShape="1">
          <a:blip r:embed="rId2">
            <a:extLst>
              <a:ext uri="{28A0092B-C50C-407E-A947-70E740481C1C}">
                <a14:useLocalDpi xmlns:a14="http://schemas.microsoft.com/office/drawing/2010/main" val="0"/>
              </a:ext>
            </a:extLst>
          </a:blip>
          <a:srcRect l="-327" t="10780" r="-2" b="18"/>
          <a:stretch/>
        </p:blipFill>
        <p:spPr>
          <a:xfrm>
            <a:off x="-132810" y="-91440"/>
            <a:ext cx="7984419" cy="11089772"/>
          </a:xfrm>
          <a:prstGeom prst="rect">
            <a:avLst/>
          </a:prstGeom>
        </p:spPr>
      </p:pic>
      <p:grpSp>
        <p:nvGrpSpPr>
          <p:cNvPr id="33" name="グループ化 32">
            <a:extLst>
              <a:ext uri="{FF2B5EF4-FFF2-40B4-BE49-F238E27FC236}">
                <a16:creationId xmlns:a16="http://schemas.microsoft.com/office/drawing/2014/main" id="{C5A0F688-B192-43D2-A83E-F7233589565A}"/>
              </a:ext>
            </a:extLst>
          </p:cNvPr>
          <p:cNvGrpSpPr/>
          <p:nvPr/>
        </p:nvGrpSpPr>
        <p:grpSpPr>
          <a:xfrm>
            <a:off x="-111277" y="9707914"/>
            <a:ext cx="7959456" cy="1290418"/>
            <a:chOff x="-165252" y="9654731"/>
            <a:chExt cx="7959456" cy="1290418"/>
          </a:xfrm>
        </p:grpSpPr>
        <p:sp>
          <p:nvSpPr>
            <p:cNvPr id="2" name="正方形/長方形 1">
              <a:extLst>
                <a:ext uri="{FF2B5EF4-FFF2-40B4-BE49-F238E27FC236}">
                  <a16:creationId xmlns:a16="http://schemas.microsoft.com/office/drawing/2014/main" id="{E6B982A6-A70A-4177-968A-B2CD9A807793}"/>
                </a:ext>
              </a:extLst>
            </p:cNvPr>
            <p:cNvSpPr/>
            <p:nvPr/>
          </p:nvSpPr>
          <p:spPr>
            <a:xfrm>
              <a:off x="-165252" y="9669232"/>
              <a:ext cx="7959456" cy="127591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727CB3E8-388C-4E0C-B270-1A3BA58C6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0" y="9716373"/>
              <a:ext cx="706109" cy="909108"/>
            </a:xfrm>
            <a:prstGeom prst="rect">
              <a:avLst/>
            </a:prstGeom>
          </p:spPr>
        </p:pic>
        <p:sp>
          <p:nvSpPr>
            <p:cNvPr id="14" name="正方形/長方形 13">
              <a:extLst>
                <a:ext uri="{FF2B5EF4-FFF2-40B4-BE49-F238E27FC236}">
                  <a16:creationId xmlns:a16="http://schemas.microsoft.com/office/drawing/2014/main" id="{6A43DEE3-D683-46E1-AA75-B18D3272FE42}"/>
                </a:ext>
              </a:extLst>
            </p:cNvPr>
            <p:cNvSpPr/>
            <p:nvPr/>
          </p:nvSpPr>
          <p:spPr>
            <a:xfrm>
              <a:off x="733745" y="9939180"/>
              <a:ext cx="3385475" cy="5990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b="1" dirty="0">
                  <a:solidFill>
                    <a:schemeClr val="tx1"/>
                  </a:solidFill>
                </a:rPr>
                <a:t>たいようホーム株式会社</a:t>
              </a:r>
            </a:p>
          </p:txBody>
        </p:sp>
        <p:sp>
          <p:nvSpPr>
            <p:cNvPr id="15" name="テキスト ボックス 14">
              <a:extLst>
                <a:ext uri="{FF2B5EF4-FFF2-40B4-BE49-F238E27FC236}">
                  <a16:creationId xmlns:a16="http://schemas.microsoft.com/office/drawing/2014/main" id="{4F2444E1-746A-4C60-AC41-9070F544AFBB}"/>
                </a:ext>
              </a:extLst>
            </p:cNvPr>
            <p:cNvSpPr txBox="1"/>
            <p:nvPr/>
          </p:nvSpPr>
          <p:spPr>
            <a:xfrm>
              <a:off x="4123078" y="9654731"/>
              <a:ext cx="2531462" cy="461665"/>
            </a:xfrm>
            <a:prstGeom prst="rect">
              <a:avLst/>
            </a:prstGeom>
            <a:noFill/>
          </p:spPr>
          <p:txBody>
            <a:bodyPr wrap="none" rtlCol="0">
              <a:spAutoFit/>
            </a:bodyPr>
            <a:lstStyle/>
            <a:p>
              <a:r>
                <a:rPr kumimoji="1" lang="ja-JP" altLang="en-US" sz="1200" dirty="0"/>
                <a:t>〒</a:t>
              </a:r>
              <a:r>
                <a:rPr kumimoji="1" lang="en-US" altLang="ja-JP" sz="1200" dirty="0"/>
                <a:t>774-0017</a:t>
              </a:r>
            </a:p>
            <a:p>
              <a:r>
                <a:rPr kumimoji="1" lang="en-US" altLang="ja-JP" sz="1200" dirty="0"/>
                <a:t> </a:t>
              </a:r>
              <a:r>
                <a:rPr kumimoji="1" lang="ja-JP" altLang="en-US" sz="1200" dirty="0"/>
                <a:t>徳島県阿南市見能林町西添</a:t>
              </a:r>
              <a:r>
                <a:rPr kumimoji="1" lang="en-US" altLang="ja-JP" sz="1200" dirty="0"/>
                <a:t>18</a:t>
              </a:r>
              <a:r>
                <a:rPr kumimoji="1" lang="ja-JP" altLang="en-US" sz="1200" dirty="0"/>
                <a:t>番地</a:t>
              </a:r>
              <a:endParaRPr kumimoji="1" lang="en-US" altLang="ja-JP" sz="1200" dirty="0"/>
            </a:p>
          </p:txBody>
        </p:sp>
        <p:sp>
          <p:nvSpPr>
            <p:cNvPr id="16" name="テキスト ボックス 15">
              <a:extLst>
                <a:ext uri="{FF2B5EF4-FFF2-40B4-BE49-F238E27FC236}">
                  <a16:creationId xmlns:a16="http://schemas.microsoft.com/office/drawing/2014/main" id="{19716632-43E7-43DC-9160-D850E99CA824}"/>
                </a:ext>
              </a:extLst>
            </p:cNvPr>
            <p:cNvSpPr txBox="1"/>
            <p:nvPr/>
          </p:nvSpPr>
          <p:spPr>
            <a:xfrm>
              <a:off x="806572" y="10367930"/>
              <a:ext cx="3200620" cy="336350"/>
            </a:xfrm>
            <a:prstGeom prst="rect">
              <a:avLst/>
            </a:prstGeom>
            <a:noFill/>
          </p:spPr>
          <p:txBody>
            <a:bodyPr wrap="square" rtlCol="0">
              <a:spAutoFit/>
            </a:bodyPr>
            <a:lstStyle/>
            <a:p>
              <a:r>
                <a:rPr kumimoji="1" lang="en-US" altLang="ja-JP" sz="1597" dirty="0" err="1"/>
                <a:t>Mail:mirai-terasu@taiyo-home.co.jp</a:t>
              </a:r>
              <a:endParaRPr kumimoji="1" lang="ja-JP" altLang="en-US" sz="1597" dirty="0"/>
            </a:p>
          </p:txBody>
        </p:sp>
        <p:sp>
          <p:nvSpPr>
            <p:cNvPr id="3" name="テキスト ボックス 2">
              <a:extLst>
                <a:ext uri="{FF2B5EF4-FFF2-40B4-BE49-F238E27FC236}">
                  <a16:creationId xmlns:a16="http://schemas.microsoft.com/office/drawing/2014/main" id="{4AA4E878-0730-4DD7-B84B-20D869E07F41}"/>
                </a:ext>
              </a:extLst>
            </p:cNvPr>
            <p:cNvSpPr txBox="1"/>
            <p:nvPr/>
          </p:nvSpPr>
          <p:spPr>
            <a:xfrm>
              <a:off x="817375" y="9784817"/>
              <a:ext cx="1980029" cy="307777"/>
            </a:xfrm>
            <a:prstGeom prst="rect">
              <a:avLst/>
            </a:prstGeom>
            <a:noFill/>
          </p:spPr>
          <p:txBody>
            <a:bodyPr wrap="none" rtlCol="0">
              <a:spAutoFit/>
            </a:bodyPr>
            <a:lstStyle/>
            <a:p>
              <a:r>
                <a:rPr kumimoji="1" lang="ja-JP" altLang="en-US" sz="1400" dirty="0"/>
                <a:t>安心・安全の家づくり</a:t>
              </a:r>
            </a:p>
          </p:txBody>
        </p:sp>
        <p:sp>
          <p:nvSpPr>
            <p:cNvPr id="17" name="正方形/長方形 16">
              <a:extLst>
                <a:ext uri="{FF2B5EF4-FFF2-40B4-BE49-F238E27FC236}">
                  <a16:creationId xmlns:a16="http://schemas.microsoft.com/office/drawing/2014/main" id="{F4E60DF2-23CB-441F-8706-EB78666E5C1C}"/>
                </a:ext>
              </a:extLst>
            </p:cNvPr>
            <p:cNvSpPr/>
            <p:nvPr/>
          </p:nvSpPr>
          <p:spPr>
            <a:xfrm>
              <a:off x="4129987" y="10003703"/>
              <a:ext cx="2066591" cy="400110"/>
            </a:xfrm>
            <a:prstGeom prst="rect">
              <a:avLst/>
            </a:prstGeom>
          </p:spPr>
          <p:txBody>
            <a:bodyPr wrap="none">
              <a:spAutoFit/>
            </a:bodyPr>
            <a:lstStyle/>
            <a:p>
              <a:r>
                <a:rPr kumimoji="1" lang="en-US" altLang="ja-JP" sz="2000" dirty="0"/>
                <a:t>TEL:0884-45-0182</a:t>
              </a:r>
              <a:endParaRPr kumimoji="1" lang="ja-JP" altLang="en-US" sz="2000" dirty="0"/>
            </a:p>
          </p:txBody>
        </p:sp>
        <p:grpSp>
          <p:nvGrpSpPr>
            <p:cNvPr id="18" name="グループ化 17">
              <a:extLst>
                <a:ext uri="{FF2B5EF4-FFF2-40B4-BE49-F238E27FC236}">
                  <a16:creationId xmlns:a16="http://schemas.microsoft.com/office/drawing/2014/main" id="{C38C9930-3D38-417C-A243-29C194AC6271}"/>
                </a:ext>
              </a:extLst>
            </p:cNvPr>
            <p:cNvGrpSpPr/>
            <p:nvPr/>
          </p:nvGrpSpPr>
          <p:grpSpPr>
            <a:xfrm>
              <a:off x="4236400" y="10344666"/>
              <a:ext cx="1918536" cy="305352"/>
              <a:chOff x="7794943" y="7237202"/>
              <a:chExt cx="2418835" cy="384979"/>
            </a:xfrm>
          </p:grpSpPr>
          <p:sp>
            <p:nvSpPr>
              <p:cNvPr id="19" name="正方形/長方形 18">
                <a:extLst>
                  <a:ext uri="{FF2B5EF4-FFF2-40B4-BE49-F238E27FC236}">
                    <a16:creationId xmlns:a16="http://schemas.microsoft.com/office/drawing/2014/main" id="{BA9DA518-0988-4940-876C-C777685E5A2A}"/>
                  </a:ext>
                </a:extLst>
              </p:cNvPr>
              <p:cNvSpPr/>
              <p:nvPr/>
            </p:nvSpPr>
            <p:spPr>
              <a:xfrm>
                <a:off x="7794943" y="7247158"/>
                <a:ext cx="1669812" cy="3750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97" b="1" dirty="0">
                    <a:solidFill>
                      <a:schemeClr val="tx1"/>
                    </a:solidFill>
                  </a:rPr>
                  <a:t>たいようホーム</a:t>
                </a:r>
              </a:p>
            </p:txBody>
          </p:sp>
          <p:sp>
            <p:nvSpPr>
              <p:cNvPr id="20" name="正方形/長方形 19">
                <a:extLst>
                  <a:ext uri="{FF2B5EF4-FFF2-40B4-BE49-F238E27FC236}">
                    <a16:creationId xmlns:a16="http://schemas.microsoft.com/office/drawing/2014/main" id="{1AAF4824-F595-44B8-AFE7-1B9424AE4E26}"/>
                  </a:ext>
                </a:extLst>
              </p:cNvPr>
              <p:cNvSpPr/>
              <p:nvPr/>
            </p:nvSpPr>
            <p:spPr>
              <a:xfrm>
                <a:off x="9539985" y="7237202"/>
                <a:ext cx="673793" cy="3750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197" b="1" dirty="0"/>
                  <a:t>検 索</a:t>
                </a:r>
              </a:p>
            </p:txBody>
          </p:sp>
        </p:grpSp>
        <p:pic>
          <p:nvPicPr>
            <p:cNvPr id="21" name="図 20">
              <a:extLst>
                <a:ext uri="{FF2B5EF4-FFF2-40B4-BE49-F238E27FC236}">
                  <a16:creationId xmlns:a16="http://schemas.microsoft.com/office/drawing/2014/main" id="{68C55FEF-4986-4C4A-91D4-98EAA827A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019" y="9784817"/>
              <a:ext cx="866733" cy="866733"/>
            </a:xfrm>
            <a:prstGeom prst="rect">
              <a:avLst/>
            </a:prstGeom>
            <a:effectLst>
              <a:softEdge rad="31750"/>
            </a:effectLst>
          </p:spPr>
        </p:pic>
      </p:grpSp>
      <p:grpSp>
        <p:nvGrpSpPr>
          <p:cNvPr id="9" name="グループ化 8">
            <a:extLst>
              <a:ext uri="{FF2B5EF4-FFF2-40B4-BE49-F238E27FC236}">
                <a16:creationId xmlns:a16="http://schemas.microsoft.com/office/drawing/2014/main" id="{4918EBD5-9E05-4405-967C-BFFDE4811AD3}"/>
              </a:ext>
            </a:extLst>
          </p:cNvPr>
          <p:cNvGrpSpPr/>
          <p:nvPr/>
        </p:nvGrpSpPr>
        <p:grpSpPr>
          <a:xfrm>
            <a:off x="1596943" y="1949974"/>
            <a:ext cx="4543911" cy="3873936"/>
            <a:chOff x="1566367" y="3315873"/>
            <a:chExt cx="4543911" cy="3873936"/>
          </a:xfrm>
        </p:grpSpPr>
        <p:sp>
          <p:nvSpPr>
            <p:cNvPr id="4" name="正方形/長方形 3">
              <a:extLst>
                <a:ext uri="{FF2B5EF4-FFF2-40B4-BE49-F238E27FC236}">
                  <a16:creationId xmlns:a16="http://schemas.microsoft.com/office/drawing/2014/main" id="{E8131C12-F301-46F5-8BB1-3DFC0D93BB5E}"/>
                </a:ext>
              </a:extLst>
            </p:cNvPr>
            <p:cNvSpPr/>
            <p:nvPr/>
          </p:nvSpPr>
          <p:spPr>
            <a:xfrm>
              <a:off x="1566367" y="3315873"/>
              <a:ext cx="4534887" cy="3873936"/>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D7CFB34B-886D-429B-9FBD-D3AC998F3A5B}"/>
                </a:ext>
              </a:extLst>
            </p:cNvPr>
            <p:cNvSpPr txBox="1"/>
            <p:nvPr/>
          </p:nvSpPr>
          <p:spPr>
            <a:xfrm>
              <a:off x="1661903" y="4102361"/>
              <a:ext cx="4362055" cy="646331"/>
            </a:xfrm>
            <a:prstGeom prst="rect">
              <a:avLst/>
            </a:prstGeom>
            <a:noFill/>
          </p:spPr>
          <p:txBody>
            <a:bodyPr wrap="square" rtlCol="0">
              <a:spAutoFit/>
            </a:bodyPr>
            <a:lstStyle/>
            <a:p>
              <a:r>
                <a:rPr kumimoji="1" lang="ja-JP" altLang="en-US" sz="3600" b="1" dirty="0"/>
                <a:t>～家づくり勉強会～</a:t>
              </a:r>
            </a:p>
          </p:txBody>
        </p:sp>
        <p:sp>
          <p:nvSpPr>
            <p:cNvPr id="23" name="テキスト ボックス 22">
              <a:extLst>
                <a:ext uri="{FF2B5EF4-FFF2-40B4-BE49-F238E27FC236}">
                  <a16:creationId xmlns:a16="http://schemas.microsoft.com/office/drawing/2014/main" id="{4B530263-9D99-493A-B657-9A82A93D44BC}"/>
                </a:ext>
              </a:extLst>
            </p:cNvPr>
            <p:cNvSpPr txBox="1"/>
            <p:nvPr/>
          </p:nvSpPr>
          <p:spPr>
            <a:xfrm>
              <a:off x="1575582" y="4630563"/>
              <a:ext cx="4534696" cy="1077218"/>
            </a:xfrm>
            <a:prstGeom prst="rect">
              <a:avLst/>
            </a:prstGeom>
            <a:noFill/>
          </p:spPr>
          <p:txBody>
            <a:bodyPr wrap="square" rtlCol="0">
              <a:spAutoFit/>
            </a:bodyPr>
            <a:lstStyle/>
            <a:p>
              <a:pPr algn="ctr"/>
              <a:r>
                <a:rPr kumimoji="1" lang="en-US" altLang="ja-JP" sz="2400" b="1" dirty="0"/>
                <a:t>4</a:t>
              </a:r>
              <a:r>
                <a:rPr kumimoji="1" lang="en-US" altLang="ja-JP" sz="3200" b="1" dirty="0"/>
                <a:t>/11(</a:t>
              </a:r>
              <a:r>
                <a:rPr kumimoji="1" lang="ja-JP" altLang="en-US" sz="3200" b="1" dirty="0">
                  <a:solidFill>
                    <a:srgbClr val="0070C0"/>
                  </a:solidFill>
                </a:rPr>
                <a:t>土</a:t>
              </a:r>
              <a:r>
                <a:rPr kumimoji="1" lang="en-US" altLang="ja-JP" sz="3200" b="1" dirty="0"/>
                <a:t>)</a:t>
              </a:r>
              <a:r>
                <a:rPr kumimoji="1" lang="ja-JP" altLang="en-US" sz="3200" b="1" dirty="0"/>
                <a:t> </a:t>
              </a:r>
              <a:r>
                <a:rPr kumimoji="1" lang="ja-JP" altLang="en-US" sz="3200" b="1" dirty="0">
                  <a:solidFill>
                    <a:srgbClr val="0070C0"/>
                  </a:solidFill>
                </a:rPr>
                <a:t> </a:t>
              </a:r>
              <a:r>
                <a:rPr kumimoji="1" lang="en-US" altLang="ja-JP" sz="2400" b="1" dirty="0"/>
                <a:t>4</a:t>
              </a:r>
              <a:r>
                <a:rPr kumimoji="1" lang="en-US" altLang="ja-JP" sz="3200" b="1" dirty="0"/>
                <a:t>/12(</a:t>
              </a:r>
              <a:r>
                <a:rPr kumimoji="1" lang="ja-JP" altLang="en-US" sz="3200" b="1" dirty="0">
                  <a:solidFill>
                    <a:srgbClr val="FF0000"/>
                  </a:solidFill>
                </a:rPr>
                <a:t>日</a:t>
              </a:r>
              <a:r>
                <a:rPr kumimoji="1" lang="en-US" altLang="ja-JP" sz="3200" b="1" dirty="0"/>
                <a:t>)</a:t>
              </a:r>
            </a:p>
            <a:p>
              <a:pPr algn="ctr"/>
              <a:r>
                <a:rPr kumimoji="1" lang="en-US" altLang="ja-JP" sz="2400" b="1" dirty="0"/>
                <a:t>4</a:t>
              </a:r>
              <a:r>
                <a:rPr kumimoji="1" lang="en-US" altLang="ja-JP" sz="3200" b="1" dirty="0"/>
                <a:t>/25(</a:t>
              </a:r>
              <a:r>
                <a:rPr kumimoji="1" lang="ja-JP" altLang="en-US" sz="3200" b="1" dirty="0">
                  <a:solidFill>
                    <a:schemeClr val="accent1"/>
                  </a:solidFill>
                </a:rPr>
                <a:t>土</a:t>
              </a:r>
              <a:r>
                <a:rPr kumimoji="1" lang="en-US" altLang="ja-JP" sz="3200" b="1" dirty="0"/>
                <a:t>)</a:t>
              </a:r>
              <a:r>
                <a:rPr kumimoji="1" lang="ja-JP" altLang="en-US" sz="3200" b="1" dirty="0">
                  <a:solidFill>
                    <a:srgbClr val="FF0000"/>
                  </a:solidFill>
                </a:rPr>
                <a:t>  </a:t>
              </a:r>
              <a:r>
                <a:rPr kumimoji="1" lang="en-US" altLang="ja-JP" sz="2400" b="1" dirty="0"/>
                <a:t>4</a:t>
              </a:r>
              <a:r>
                <a:rPr kumimoji="1" lang="en-US" altLang="ja-JP" sz="3200" b="1" dirty="0"/>
                <a:t>/26(</a:t>
              </a:r>
              <a:r>
                <a:rPr kumimoji="1" lang="ja-JP" altLang="en-US" sz="3200" b="1" dirty="0">
                  <a:solidFill>
                    <a:srgbClr val="FF0000"/>
                  </a:solidFill>
                </a:rPr>
                <a:t>日</a:t>
              </a:r>
              <a:r>
                <a:rPr kumimoji="1" lang="en-US" altLang="ja-JP" sz="3200" b="1" dirty="0"/>
                <a:t>)</a:t>
              </a:r>
            </a:p>
          </p:txBody>
        </p:sp>
        <p:cxnSp>
          <p:nvCxnSpPr>
            <p:cNvPr id="26" name="直線コネクタ 25">
              <a:extLst>
                <a:ext uri="{FF2B5EF4-FFF2-40B4-BE49-F238E27FC236}">
                  <a16:creationId xmlns:a16="http://schemas.microsoft.com/office/drawing/2014/main" id="{D4F7B55A-94E9-4B63-87F0-A9ADA980AC93}"/>
                </a:ext>
              </a:extLst>
            </p:cNvPr>
            <p:cNvCxnSpPr>
              <a:cxnSpLocks/>
            </p:cNvCxnSpPr>
            <p:nvPr/>
          </p:nvCxnSpPr>
          <p:spPr>
            <a:xfrm>
              <a:off x="1811453" y="3973940"/>
              <a:ext cx="4021036"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8D834E33-2ABA-40AA-9AA7-63BE2117D0A9}"/>
                </a:ext>
              </a:extLst>
            </p:cNvPr>
            <p:cNvCxnSpPr>
              <a:cxnSpLocks/>
            </p:cNvCxnSpPr>
            <p:nvPr/>
          </p:nvCxnSpPr>
          <p:spPr>
            <a:xfrm>
              <a:off x="1862103" y="6981814"/>
              <a:ext cx="4021036"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FE0EFAC-90A8-4307-A788-79DBFEC1E915}"/>
                </a:ext>
              </a:extLst>
            </p:cNvPr>
            <p:cNvSpPr txBox="1"/>
            <p:nvPr/>
          </p:nvSpPr>
          <p:spPr>
            <a:xfrm>
              <a:off x="2000232" y="5651177"/>
              <a:ext cx="2153154" cy="338554"/>
            </a:xfrm>
            <a:prstGeom prst="rect">
              <a:avLst/>
            </a:prstGeom>
            <a:noFill/>
          </p:spPr>
          <p:txBody>
            <a:bodyPr wrap="none" rtlCol="0">
              <a:spAutoFit/>
            </a:bodyPr>
            <a:lstStyle/>
            <a:p>
              <a:r>
                <a:rPr kumimoji="1" lang="en-US" altLang="ja-JP" sz="1600" b="1" dirty="0"/>
                <a:t>【</a:t>
              </a:r>
              <a:r>
                <a:rPr kumimoji="1" lang="ja-JP" altLang="en-US" sz="1600" b="1" dirty="0"/>
                <a:t>時間</a:t>
              </a:r>
              <a:r>
                <a:rPr kumimoji="1" lang="en-US" altLang="ja-JP" sz="1600" b="1" dirty="0"/>
                <a:t>】</a:t>
              </a:r>
              <a:r>
                <a:rPr kumimoji="1" lang="en-US" altLang="ja-JP" sz="1600" dirty="0"/>
                <a:t>10:00</a:t>
              </a:r>
              <a:r>
                <a:rPr kumimoji="1" lang="ja-JP" altLang="en-US" sz="1600" dirty="0"/>
                <a:t>～</a:t>
              </a:r>
              <a:r>
                <a:rPr kumimoji="1" lang="en-US" altLang="ja-JP" sz="1600" dirty="0"/>
                <a:t>17:00</a:t>
              </a:r>
              <a:endParaRPr kumimoji="1" lang="ja-JP" altLang="en-US" sz="1600" dirty="0"/>
            </a:p>
          </p:txBody>
        </p:sp>
        <p:sp>
          <p:nvSpPr>
            <p:cNvPr id="25" name="テキスト ボックス 24">
              <a:extLst>
                <a:ext uri="{FF2B5EF4-FFF2-40B4-BE49-F238E27FC236}">
                  <a16:creationId xmlns:a16="http://schemas.microsoft.com/office/drawing/2014/main" id="{74BA6585-DAEC-4D56-A23F-C4D683471A15}"/>
                </a:ext>
              </a:extLst>
            </p:cNvPr>
            <p:cNvSpPr txBox="1"/>
            <p:nvPr/>
          </p:nvSpPr>
          <p:spPr>
            <a:xfrm>
              <a:off x="1994078" y="5998940"/>
              <a:ext cx="3877985" cy="584775"/>
            </a:xfrm>
            <a:prstGeom prst="rect">
              <a:avLst/>
            </a:prstGeom>
            <a:noFill/>
          </p:spPr>
          <p:txBody>
            <a:bodyPr wrap="none" rtlCol="0">
              <a:spAutoFit/>
            </a:bodyPr>
            <a:lstStyle/>
            <a:p>
              <a:r>
                <a:rPr kumimoji="1" lang="en-US" altLang="ja-JP" sz="1600" b="1" dirty="0"/>
                <a:t>【</a:t>
              </a:r>
              <a:r>
                <a:rPr kumimoji="1" lang="ja-JP" altLang="en-US" sz="1600" b="1" dirty="0"/>
                <a:t>場所</a:t>
              </a:r>
              <a:r>
                <a:rPr kumimoji="1" lang="en-US" altLang="ja-JP" sz="1600" b="1" dirty="0"/>
                <a:t>】</a:t>
              </a:r>
              <a:r>
                <a:rPr kumimoji="1" lang="ja-JP" altLang="en-US" sz="1600" dirty="0"/>
                <a:t>那賀川すぎ共販協同組合</a:t>
              </a:r>
              <a:endParaRPr kumimoji="1" lang="en-US" altLang="ja-JP" sz="1600" dirty="0"/>
            </a:p>
            <a:p>
              <a:r>
                <a:rPr kumimoji="1" lang="ja-JP" altLang="en-US" sz="1600" dirty="0"/>
                <a:t>　　　　板倉の家ゆたか野モデルハウス</a:t>
              </a:r>
            </a:p>
          </p:txBody>
        </p:sp>
        <p:sp>
          <p:nvSpPr>
            <p:cNvPr id="27" name="テキスト ボックス 26">
              <a:extLst>
                <a:ext uri="{FF2B5EF4-FFF2-40B4-BE49-F238E27FC236}">
                  <a16:creationId xmlns:a16="http://schemas.microsoft.com/office/drawing/2014/main" id="{BBEC9AE4-1910-4857-9B1A-257F41CEE0F8}"/>
                </a:ext>
              </a:extLst>
            </p:cNvPr>
            <p:cNvSpPr txBox="1"/>
            <p:nvPr/>
          </p:nvSpPr>
          <p:spPr>
            <a:xfrm>
              <a:off x="2000232" y="6553022"/>
              <a:ext cx="3369833" cy="338554"/>
            </a:xfrm>
            <a:prstGeom prst="rect">
              <a:avLst/>
            </a:prstGeom>
            <a:noFill/>
          </p:spPr>
          <p:txBody>
            <a:bodyPr wrap="none" rtlCol="0">
              <a:spAutoFit/>
            </a:bodyPr>
            <a:lstStyle/>
            <a:p>
              <a:r>
                <a:rPr kumimoji="1" lang="en-US" altLang="ja-JP" sz="1600" b="1" dirty="0"/>
                <a:t>【</a:t>
              </a:r>
              <a:r>
                <a:rPr kumimoji="1" lang="ja-JP" altLang="en-US" sz="1600" b="1" dirty="0"/>
                <a:t>住所</a:t>
              </a:r>
              <a:r>
                <a:rPr kumimoji="1" lang="en-US" altLang="ja-JP" sz="1600" b="1" dirty="0"/>
                <a:t>】</a:t>
              </a:r>
              <a:r>
                <a:rPr lang="ja-JP" altLang="en-US" sz="1600" dirty="0"/>
                <a:t>阿南市那賀川町豊香野</a:t>
              </a:r>
              <a:r>
                <a:rPr lang="en-US" altLang="ja-JP" sz="1600" dirty="0"/>
                <a:t>186</a:t>
              </a:r>
              <a:endParaRPr kumimoji="1" lang="ja-JP" altLang="en-US" sz="1600" dirty="0"/>
            </a:p>
          </p:txBody>
        </p:sp>
        <p:sp>
          <p:nvSpPr>
            <p:cNvPr id="8" name="テキスト ボックス 7">
              <a:extLst>
                <a:ext uri="{FF2B5EF4-FFF2-40B4-BE49-F238E27FC236}">
                  <a16:creationId xmlns:a16="http://schemas.microsoft.com/office/drawing/2014/main" id="{8DC074D7-B668-4EA2-BD4B-05FE928617E9}"/>
                </a:ext>
              </a:extLst>
            </p:cNvPr>
            <p:cNvSpPr txBox="1"/>
            <p:nvPr/>
          </p:nvSpPr>
          <p:spPr>
            <a:xfrm>
              <a:off x="1589508" y="3635386"/>
              <a:ext cx="4493538" cy="338554"/>
            </a:xfrm>
            <a:prstGeom prst="rect">
              <a:avLst/>
            </a:prstGeom>
            <a:noFill/>
          </p:spPr>
          <p:txBody>
            <a:bodyPr wrap="none" rtlCol="0">
              <a:spAutoFit/>
            </a:bodyPr>
            <a:lstStyle/>
            <a:p>
              <a:r>
                <a:rPr kumimoji="1" lang="ja-JP" altLang="en-US" sz="1600" b="1" dirty="0"/>
                <a:t>＼一生に一度の家づくりを後悔しないために／</a:t>
              </a:r>
            </a:p>
          </p:txBody>
        </p:sp>
      </p:grpSp>
      <p:sp>
        <p:nvSpPr>
          <p:cNvPr id="28" name="正方形/長方形 27">
            <a:extLst>
              <a:ext uri="{FF2B5EF4-FFF2-40B4-BE49-F238E27FC236}">
                <a16:creationId xmlns:a16="http://schemas.microsoft.com/office/drawing/2014/main" id="{9A345A21-69BA-4C1D-BF4C-20DA48131D09}"/>
              </a:ext>
            </a:extLst>
          </p:cNvPr>
          <p:cNvSpPr/>
          <p:nvPr/>
        </p:nvSpPr>
        <p:spPr>
          <a:xfrm>
            <a:off x="-111277" y="525760"/>
            <a:ext cx="7959455" cy="803179"/>
          </a:xfrm>
          <a:prstGeom prst="rect">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3600" b="1" dirty="0">
                <a:solidFill>
                  <a:srgbClr val="FF0000"/>
                </a:solidFill>
                <a:effectLst>
                  <a:outerShdw blurRad="38100" dist="38100" dir="2700000" algn="tl">
                    <a:srgbClr val="000000">
                      <a:alpha val="43137"/>
                    </a:srgbClr>
                  </a:outerShdw>
                </a:effectLst>
              </a:rPr>
              <a:t>  </a:t>
            </a:r>
            <a:r>
              <a:rPr kumimoji="1" lang="ja-JP" altLang="en-US" sz="3600" b="1" dirty="0">
                <a:solidFill>
                  <a:srgbClr val="FF0000"/>
                </a:solidFill>
              </a:rPr>
              <a:t>～新築住宅をお考えの方へ～　</a:t>
            </a:r>
          </a:p>
        </p:txBody>
      </p:sp>
      <p:grpSp>
        <p:nvGrpSpPr>
          <p:cNvPr id="30" name="グループ化 29">
            <a:extLst>
              <a:ext uri="{FF2B5EF4-FFF2-40B4-BE49-F238E27FC236}">
                <a16:creationId xmlns:a16="http://schemas.microsoft.com/office/drawing/2014/main" id="{3B2B3EE1-CE5C-4094-BFF7-B3FB8C0C0550}"/>
              </a:ext>
            </a:extLst>
          </p:cNvPr>
          <p:cNvGrpSpPr/>
          <p:nvPr/>
        </p:nvGrpSpPr>
        <p:grpSpPr>
          <a:xfrm>
            <a:off x="216021" y="6930899"/>
            <a:ext cx="7328536" cy="2623708"/>
            <a:chOff x="169544" y="6824546"/>
            <a:chExt cx="7328536" cy="2623708"/>
          </a:xfrm>
        </p:grpSpPr>
        <p:sp>
          <p:nvSpPr>
            <p:cNvPr id="10" name="正方形/長方形 9">
              <a:extLst>
                <a:ext uri="{FF2B5EF4-FFF2-40B4-BE49-F238E27FC236}">
                  <a16:creationId xmlns:a16="http://schemas.microsoft.com/office/drawing/2014/main" id="{0DA8EDBB-9C8B-49DE-8271-A5902DFBF063}"/>
                </a:ext>
              </a:extLst>
            </p:cNvPr>
            <p:cNvSpPr/>
            <p:nvPr/>
          </p:nvSpPr>
          <p:spPr>
            <a:xfrm>
              <a:off x="169545" y="6824546"/>
              <a:ext cx="7328535" cy="26237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9" name="テキスト ボックス 28">
              <a:extLst>
                <a:ext uri="{FF2B5EF4-FFF2-40B4-BE49-F238E27FC236}">
                  <a16:creationId xmlns:a16="http://schemas.microsoft.com/office/drawing/2014/main" id="{3E5F46DB-1D02-486C-A085-3F1EE777FC7F}"/>
                </a:ext>
              </a:extLst>
            </p:cNvPr>
            <p:cNvSpPr txBox="1"/>
            <p:nvPr/>
          </p:nvSpPr>
          <p:spPr>
            <a:xfrm>
              <a:off x="407301" y="7337869"/>
              <a:ext cx="7021553" cy="1727781"/>
            </a:xfrm>
            <a:prstGeom prst="rect">
              <a:avLst/>
            </a:prstGeom>
            <a:noFill/>
          </p:spPr>
          <p:txBody>
            <a:bodyPr wrap="square" rtlCol="0">
              <a:spAutoFit/>
            </a:bodyPr>
            <a:lstStyle/>
            <a:p>
              <a:pPr>
                <a:lnSpc>
                  <a:spcPct val="150000"/>
                </a:lnSpc>
              </a:pPr>
              <a:r>
                <a:rPr kumimoji="1" lang="ja-JP" altLang="en-US" sz="1200" spc="-30" dirty="0"/>
                <a:t>■予算オーバー、妥協だらけの家、土地探しから始める家づくりで失敗者急増中</a:t>
              </a:r>
              <a:endParaRPr kumimoji="1" lang="en-US" altLang="ja-JP" sz="1200" spc="-30" dirty="0"/>
            </a:p>
            <a:p>
              <a:pPr>
                <a:lnSpc>
                  <a:spcPct val="150000"/>
                </a:lnSpc>
              </a:pPr>
              <a:r>
                <a:rPr kumimoji="1" lang="ja-JP" altLang="en-US" sz="1200" spc="-30" dirty="0"/>
                <a:t>　その理由と本当に</a:t>
              </a:r>
              <a:r>
                <a:rPr kumimoji="1" lang="ja-JP" altLang="en-US" sz="1200" b="1" spc="-30" dirty="0">
                  <a:solidFill>
                    <a:srgbClr val="FF0000"/>
                  </a:solidFill>
                </a:rPr>
                <a:t>正しい</a:t>
              </a:r>
              <a:r>
                <a:rPr kumimoji="1" lang="ja-JP" altLang="en-US" sz="1200" spc="-30" dirty="0"/>
                <a:t>家づくりの</a:t>
              </a:r>
              <a:r>
                <a:rPr kumimoji="1" lang="ja-JP" altLang="en-US" sz="1200" b="1" spc="-30" dirty="0">
                  <a:solidFill>
                    <a:srgbClr val="FF0000"/>
                  </a:solidFill>
                </a:rPr>
                <a:t>たった</a:t>
              </a:r>
              <a:r>
                <a:rPr kumimoji="1" lang="en-US" altLang="ja-JP" sz="1200" b="1" spc="-30" dirty="0">
                  <a:solidFill>
                    <a:srgbClr val="FF0000"/>
                  </a:solidFill>
                </a:rPr>
                <a:t>3</a:t>
              </a:r>
              <a:r>
                <a:rPr kumimoji="1" lang="ja-JP" altLang="en-US" sz="1200" b="1" spc="-30" dirty="0">
                  <a:solidFill>
                    <a:srgbClr val="FF0000"/>
                  </a:solidFill>
                </a:rPr>
                <a:t>つのポイント</a:t>
              </a:r>
              <a:endParaRPr kumimoji="1" lang="en-US" altLang="ja-JP" sz="1200" b="1" spc="-30" dirty="0">
                <a:solidFill>
                  <a:srgbClr val="FF0000"/>
                </a:solidFill>
              </a:endParaRPr>
            </a:p>
            <a:p>
              <a:pPr>
                <a:lnSpc>
                  <a:spcPct val="150000"/>
                </a:lnSpc>
              </a:pPr>
              <a:r>
                <a:rPr kumimoji="1" lang="ja-JP" altLang="en-US" sz="1200" spc="-30" dirty="0"/>
                <a:t>■知らないだけで</a:t>
              </a:r>
              <a:r>
                <a:rPr kumimoji="1" lang="en-US" altLang="ja-JP" sz="1200" b="1" spc="-30" dirty="0">
                  <a:solidFill>
                    <a:srgbClr val="FF0000"/>
                  </a:solidFill>
                </a:rPr>
                <a:t>600</a:t>
              </a:r>
              <a:r>
                <a:rPr kumimoji="1" lang="ja-JP" altLang="en-US" sz="1200" b="1" spc="-30" dirty="0">
                  <a:solidFill>
                    <a:srgbClr val="FF0000"/>
                  </a:solidFill>
                </a:rPr>
                <a:t>万円以上損</a:t>
              </a:r>
              <a:r>
                <a:rPr kumimoji="1" lang="ja-JP" altLang="en-US" sz="1200" spc="-30" dirty="0"/>
                <a:t>をする</a:t>
              </a:r>
              <a:r>
                <a:rPr kumimoji="1" lang="en-US" altLang="ja-JP" sz="1200" spc="-30" dirty="0"/>
                <a:t>!?</a:t>
              </a:r>
              <a:r>
                <a:rPr kumimoji="1" lang="ja-JP" altLang="en-US" sz="1200" b="1" spc="-30" dirty="0">
                  <a:solidFill>
                    <a:srgbClr val="FF0000"/>
                  </a:solidFill>
                </a:rPr>
                <a:t>元銀行員</a:t>
              </a:r>
              <a:r>
                <a:rPr kumimoji="1" lang="ja-JP" altLang="en-US" sz="1200" spc="-30" dirty="0"/>
                <a:t>が教える住宅ローンの</a:t>
              </a:r>
              <a:r>
                <a:rPr kumimoji="1" lang="ja-JP" altLang="en-US" sz="1200" b="1" spc="-30" dirty="0">
                  <a:solidFill>
                    <a:srgbClr val="FF0000"/>
                  </a:solidFill>
                </a:rPr>
                <a:t>後悔しないため</a:t>
              </a:r>
              <a:r>
                <a:rPr kumimoji="1" lang="ja-JP" altLang="en-US" sz="1200" spc="-30" dirty="0"/>
                <a:t>の組み方</a:t>
              </a:r>
              <a:endParaRPr kumimoji="1" lang="en-US" altLang="ja-JP" sz="1200" spc="-30" dirty="0"/>
            </a:p>
            <a:p>
              <a:pPr>
                <a:lnSpc>
                  <a:spcPct val="150000"/>
                </a:lnSpc>
              </a:pPr>
              <a:r>
                <a:rPr kumimoji="1" lang="ja-JP" altLang="en-US" sz="1200" spc="-30" dirty="0"/>
                <a:t>■その金額</a:t>
              </a:r>
              <a:r>
                <a:rPr kumimoji="1" lang="ja-JP" altLang="en-US" sz="1200" b="1" spc="-30" dirty="0">
                  <a:solidFill>
                    <a:srgbClr val="FF0000"/>
                  </a:solidFill>
                </a:rPr>
                <a:t>本当に大丈夫？将来困らないための</a:t>
              </a:r>
              <a:r>
                <a:rPr kumimoji="1" lang="ja-JP" altLang="en-US" sz="1200" spc="-30" dirty="0"/>
                <a:t>自分たちにあった</a:t>
              </a:r>
              <a:r>
                <a:rPr kumimoji="1" lang="ja-JP" altLang="en-US" sz="1200" b="1" spc="-30" dirty="0">
                  <a:solidFill>
                    <a:srgbClr val="FF0000"/>
                  </a:solidFill>
                </a:rPr>
                <a:t>本当の予算の計算方法</a:t>
              </a:r>
              <a:endParaRPr kumimoji="1" lang="en-US" altLang="ja-JP" sz="1200" b="1" spc="-30" dirty="0">
                <a:solidFill>
                  <a:srgbClr val="FF0000"/>
                </a:solidFill>
              </a:endParaRPr>
            </a:p>
            <a:p>
              <a:pPr>
                <a:lnSpc>
                  <a:spcPct val="150000"/>
                </a:lnSpc>
              </a:pPr>
              <a:r>
                <a:rPr kumimoji="1" lang="ja-JP" altLang="en-US" sz="1200" spc="-30" dirty="0"/>
                <a:t>■土地ってどうやって探すのがベストなの？たった</a:t>
              </a:r>
              <a:r>
                <a:rPr kumimoji="1" lang="en-US" altLang="ja-JP" sz="1200" b="1" spc="-30" dirty="0">
                  <a:solidFill>
                    <a:srgbClr val="FF0000"/>
                  </a:solidFill>
                </a:rPr>
                <a:t>1</a:t>
              </a:r>
              <a:r>
                <a:rPr kumimoji="1" lang="ja-JP" altLang="en-US" sz="1200" b="1" spc="-30" dirty="0">
                  <a:solidFill>
                    <a:srgbClr val="FF0000"/>
                  </a:solidFill>
                </a:rPr>
                <a:t>度の面談</a:t>
              </a:r>
              <a:r>
                <a:rPr kumimoji="1" lang="ja-JP" altLang="en-US" sz="1200" spc="-30" dirty="0"/>
                <a:t>で</a:t>
              </a:r>
              <a:r>
                <a:rPr kumimoji="1" lang="ja-JP" altLang="en-US" sz="1200" b="1" spc="-30" dirty="0">
                  <a:solidFill>
                    <a:srgbClr val="FF0000"/>
                  </a:solidFill>
                </a:rPr>
                <a:t>お得な土地</a:t>
              </a:r>
              <a:r>
                <a:rPr kumimoji="1" lang="ja-JP" altLang="en-US" sz="1200" spc="-30" dirty="0"/>
                <a:t>を見つける賢い方法</a:t>
              </a:r>
              <a:endParaRPr kumimoji="1" lang="en-US" altLang="ja-JP" sz="1200" spc="-30" dirty="0"/>
            </a:p>
            <a:p>
              <a:pPr>
                <a:lnSpc>
                  <a:spcPct val="150000"/>
                </a:lnSpc>
              </a:pPr>
              <a:r>
                <a:rPr kumimoji="1" lang="ja-JP" altLang="en-US" sz="1200" spc="-30" dirty="0"/>
                <a:t>■</a:t>
              </a:r>
              <a:r>
                <a:rPr kumimoji="1" lang="ja-JP" altLang="en-US" sz="1200" b="1" spc="-30" dirty="0">
                  <a:solidFill>
                    <a:srgbClr val="FF0000"/>
                  </a:solidFill>
                </a:rPr>
                <a:t>大切な家族の健康</a:t>
              </a:r>
              <a:r>
                <a:rPr kumimoji="1" lang="ja-JP" altLang="en-US" sz="1200" spc="-30" dirty="0"/>
                <a:t>を守るために重視するべきポイント</a:t>
              </a:r>
            </a:p>
          </p:txBody>
        </p:sp>
        <p:sp>
          <p:nvSpPr>
            <p:cNvPr id="11" name="テキスト ボックス 10">
              <a:extLst>
                <a:ext uri="{FF2B5EF4-FFF2-40B4-BE49-F238E27FC236}">
                  <a16:creationId xmlns:a16="http://schemas.microsoft.com/office/drawing/2014/main" id="{814D2E29-2B55-4BF1-AF87-767BC515B96F}"/>
                </a:ext>
              </a:extLst>
            </p:cNvPr>
            <p:cNvSpPr txBox="1"/>
            <p:nvPr/>
          </p:nvSpPr>
          <p:spPr>
            <a:xfrm>
              <a:off x="169544" y="6972302"/>
              <a:ext cx="4397358" cy="372538"/>
            </a:xfrm>
            <a:prstGeom prst="rect">
              <a:avLst/>
            </a:prstGeom>
            <a:noFill/>
          </p:spPr>
          <p:txBody>
            <a:bodyPr wrap="none" rtlCol="0">
              <a:spAutoFit/>
            </a:bodyPr>
            <a:lstStyle/>
            <a:p>
              <a:r>
                <a:rPr kumimoji="1" lang="ja-JP" altLang="en-US" u="sng" dirty="0"/>
                <a:t>例えば、こんな内容をお話しています！</a:t>
              </a:r>
            </a:p>
          </p:txBody>
        </p:sp>
        <p:sp>
          <p:nvSpPr>
            <p:cNvPr id="12" name="テキスト ボックス 11">
              <a:extLst>
                <a:ext uri="{FF2B5EF4-FFF2-40B4-BE49-F238E27FC236}">
                  <a16:creationId xmlns:a16="http://schemas.microsoft.com/office/drawing/2014/main" id="{FBACC43B-A720-428B-AD82-14CCB0269653}"/>
                </a:ext>
              </a:extLst>
            </p:cNvPr>
            <p:cNvSpPr txBox="1"/>
            <p:nvPr/>
          </p:nvSpPr>
          <p:spPr>
            <a:xfrm>
              <a:off x="253278" y="9053645"/>
              <a:ext cx="7007046" cy="307777"/>
            </a:xfrm>
            <a:prstGeom prst="rect">
              <a:avLst/>
            </a:prstGeom>
            <a:noFill/>
          </p:spPr>
          <p:txBody>
            <a:bodyPr wrap="none" rtlCol="0">
              <a:spAutoFit/>
            </a:bodyPr>
            <a:lstStyle/>
            <a:p>
              <a:r>
                <a:rPr kumimoji="1" lang="ja-JP" altLang="en-US" sz="1400" dirty="0"/>
                <a:t>その他にもお客様の家づくりについてざっくばらんにお話させていただいております</a:t>
              </a:r>
              <a:endParaRPr kumimoji="1" lang="ja-JP" altLang="en-US" dirty="0"/>
            </a:p>
          </p:txBody>
        </p:sp>
      </p:grpSp>
      <p:sp>
        <p:nvSpPr>
          <p:cNvPr id="32" name="正方形/長方形 31">
            <a:extLst>
              <a:ext uri="{FF2B5EF4-FFF2-40B4-BE49-F238E27FC236}">
                <a16:creationId xmlns:a16="http://schemas.microsoft.com/office/drawing/2014/main" id="{3E92236C-4797-42E6-AEAA-B324572E01DD}"/>
              </a:ext>
            </a:extLst>
          </p:cNvPr>
          <p:cNvSpPr/>
          <p:nvPr/>
        </p:nvSpPr>
        <p:spPr>
          <a:xfrm>
            <a:off x="223520" y="6400515"/>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完 全 予 約 制</a:t>
            </a:r>
          </a:p>
        </p:txBody>
      </p:sp>
      <p:sp>
        <p:nvSpPr>
          <p:cNvPr id="34" name="正方形/長方形 33">
            <a:extLst>
              <a:ext uri="{FF2B5EF4-FFF2-40B4-BE49-F238E27FC236}">
                <a16:creationId xmlns:a16="http://schemas.microsoft.com/office/drawing/2014/main" id="{5773EDCD-C15F-472B-8E47-FA35CBB00C0D}"/>
              </a:ext>
            </a:extLst>
          </p:cNvPr>
          <p:cNvSpPr/>
          <p:nvPr/>
        </p:nvSpPr>
        <p:spPr>
          <a:xfrm>
            <a:off x="2144588" y="6397118"/>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参 加 費 無 料</a:t>
            </a:r>
          </a:p>
        </p:txBody>
      </p:sp>
      <p:sp>
        <p:nvSpPr>
          <p:cNvPr id="35" name="正方形/長方形 34">
            <a:extLst>
              <a:ext uri="{FF2B5EF4-FFF2-40B4-BE49-F238E27FC236}">
                <a16:creationId xmlns:a16="http://schemas.microsoft.com/office/drawing/2014/main" id="{7E2BF1F8-ECD2-45FE-A952-A4238F649466}"/>
              </a:ext>
            </a:extLst>
          </p:cNvPr>
          <p:cNvSpPr/>
          <p:nvPr/>
        </p:nvSpPr>
        <p:spPr>
          <a:xfrm>
            <a:off x="3988911" y="6400514"/>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駐 車 場 完 備</a:t>
            </a:r>
          </a:p>
        </p:txBody>
      </p:sp>
      <p:sp>
        <p:nvSpPr>
          <p:cNvPr id="37" name="正方形/長方形 36">
            <a:extLst>
              <a:ext uri="{FF2B5EF4-FFF2-40B4-BE49-F238E27FC236}">
                <a16:creationId xmlns:a16="http://schemas.microsoft.com/office/drawing/2014/main" id="{8C9A7A9E-085A-4561-9329-638E094F6A4F}"/>
              </a:ext>
            </a:extLst>
          </p:cNvPr>
          <p:cNvSpPr/>
          <p:nvPr/>
        </p:nvSpPr>
        <p:spPr>
          <a:xfrm>
            <a:off x="5882401" y="6397118"/>
            <a:ext cx="1643403"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キッズコーナー</a:t>
            </a:r>
          </a:p>
        </p:txBody>
      </p:sp>
    </p:spTree>
    <p:extLst>
      <p:ext uri="{BB962C8B-B14F-4D97-AF65-F5344CB8AC3E}">
        <p14:creationId xmlns:p14="http://schemas.microsoft.com/office/powerpoint/2010/main" val="1808959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F1FA502-B1DD-4AF6-A67C-F0864EA08D3E}"/>
              </a:ext>
            </a:extLst>
          </p:cNvPr>
          <p:cNvPicPr>
            <a:picLocks noChangeAspect="1"/>
          </p:cNvPicPr>
          <p:nvPr/>
        </p:nvPicPr>
        <p:blipFill rotWithShape="1">
          <a:blip r:embed="rId2">
            <a:extLst>
              <a:ext uri="{28A0092B-C50C-407E-A947-70E740481C1C}">
                <a14:useLocalDpi xmlns:a14="http://schemas.microsoft.com/office/drawing/2010/main" val="0"/>
              </a:ext>
            </a:extLst>
          </a:blip>
          <a:srcRect l="-327" t="10780" r="-2" b="18"/>
          <a:stretch/>
        </p:blipFill>
        <p:spPr>
          <a:xfrm>
            <a:off x="-132810" y="-91440"/>
            <a:ext cx="7984419" cy="11089772"/>
          </a:xfrm>
          <a:prstGeom prst="rect">
            <a:avLst/>
          </a:prstGeom>
        </p:spPr>
      </p:pic>
      <p:grpSp>
        <p:nvGrpSpPr>
          <p:cNvPr id="33" name="グループ化 32">
            <a:extLst>
              <a:ext uri="{FF2B5EF4-FFF2-40B4-BE49-F238E27FC236}">
                <a16:creationId xmlns:a16="http://schemas.microsoft.com/office/drawing/2014/main" id="{C5A0F688-B192-43D2-A83E-F7233589565A}"/>
              </a:ext>
            </a:extLst>
          </p:cNvPr>
          <p:cNvGrpSpPr/>
          <p:nvPr/>
        </p:nvGrpSpPr>
        <p:grpSpPr>
          <a:xfrm>
            <a:off x="-111277" y="9707914"/>
            <a:ext cx="7959456" cy="1290418"/>
            <a:chOff x="-165252" y="9654731"/>
            <a:chExt cx="7959456" cy="1290418"/>
          </a:xfrm>
        </p:grpSpPr>
        <p:sp>
          <p:nvSpPr>
            <p:cNvPr id="2" name="正方形/長方形 1">
              <a:extLst>
                <a:ext uri="{FF2B5EF4-FFF2-40B4-BE49-F238E27FC236}">
                  <a16:creationId xmlns:a16="http://schemas.microsoft.com/office/drawing/2014/main" id="{E6B982A6-A70A-4177-968A-B2CD9A807793}"/>
                </a:ext>
              </a:extLst>
            </p:cNvPr>
            <p:cNvSpPr/>
            <p:nvPr/>
          </p:nvSpPr>
          <p:spPr>
            <a:xfrm>
              <a:off x="-165252" y="9669232"/>
              <a:ext cx="7959456" cy="127591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727CB3E8-388C-4E0C-B270-1A3BA58C6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0" y="9716373"/>
              <a:ext cx="706109" cy="909108"/>
            </a:xfrm>
            <a:prstGeom prst="rect">
              <a:avLst/>
            </a:prstGeom>
          </p:spPr>
        </p:pic>
        <p:sp>
          <p:nvSpPr>
            <p:cNvPr id="14" name="正方形/長方形 13">
              <a:extLst>
                <a:ext uri="{FF2B5EF4-FFF2-40B4-BE49-F238E27FC236}">
                  <a16:creationId xmlns:a16="http://schemas.microsoft.com/office/drawing/2014/main" id="{6A43DEE3-D683-46E1-AA75-B18D3272FE42}"/>
                </a:ext>
              </a:extLst>
            </p:cNvPr>
            <p:cNvSpPr/>
            <p:nvPr/>
          </p:nvSpPr>
          <p:spPr>
            <a:xfrm>
              <a:off x="733745" y="9939180"/>
              <a:ext cx="3385475" cy="5990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b="1" dirty="0">
                  <a:solidFill>
                    <a:schemeClr val="tx1"/>
                  </a:solidFill>
                </a:rPr>
                <a:t>たいようホーム株式会社</a:t>
              </a:r>
            </a:p>
          </p:txBody>
        </p:sp>
        <p:sp>
          <p:nvSpPr>
            <p:cNvPr id="15" name="テキスト ボックス 14">
              <a:extLst>
                <a:ext uri="{FF2B5EF4-FFF2-40B4-BE49-F238E27FC236}">
                  <a16:creationId xmlns:a16="http://schemas.microsoft.com/office/drawing/2014/main" id="{4F2444E1-746A-4C60-AC41-9070F544AFBB}"/>
                </a:ext>
              </a:extLst>
            </p:cNvPr>
            <p:cNvSpPr txBox="1"/>
            <p:nvPr/>
          </p:nvSpPr>
          <p:spPr>
            <a:xfrm>
              <a:off x="4123078" y="9654731"/>
              <a:ext cx="2531462" cy="461665"/>
            </a:xfrm>
            <a:prstGeom prst="rect">
              <a:avLst/>
            </a:prstGeom>
            <a:noFill/>
          </p:spPr>
          <p:txBody>
            <a:bodyPr wrap="none" rtlCol="0">
              <a:spAutoFit/>
            </a:bodyPr>
            <a:lstStyle/>
            <a:p>
              <a:r>
                <a:rPr kumimoji="1" lang="ja-JP" altLang="en-US" sz="1200" dirty="0"/>
                <a:t>〒</a:t>
              </a:r>
              <a:r>
                <a:rPr kumimoji="1" lang="en-US" altLang="ja-JP" sz="1200" dirty="0"/>
                <a:t>774-0017</a:t>
              </a:r>
            </a:p>
            <a:p>
              <a:r>
                <a:rPr kumimoji="1" lang="en-US" altLang="ja-JP" sz="1200" dirty="0"/>
                <a:t> </a:t>
              </a:r>
              <a:r>
                <a:rPr kumimoji="1" lang="ja-JP" altLang="en-US" sz="1200" dirty="0"/>
                <a:t>徳島県阿南市見能林町西添</a:t>
              </a:r>
              <a:r>
                <a:rPr kumimoji="1" lang="en-US" altLang="ja-JP" sz="1200" dirty="0"/>
                <a:t>18</a:t>
              </a:r>
              <a:r>
                <a:rPr kumimoji="1" lang="ja-JP" altLang="en-US" sz="1200" dirty="0"/>
                <a:t>番地</a:t>
              </a:r>
              <a:endParaRPr kumimoji="1" lang="en-US" altLang="ja-JP" sz="1200" dirty="0"/>
            </a:p>
          </p:txBody>
        </p:sp>
        <p:sp>
          <p:nvSpPr>
            <p:cNvPr id="16" name="テキスト ボックス 15">
              <a:extLst>
                <a:ext uri="{FF2B5EF4-FFF2-40B4-BE49-F238E27FC236}">
                  <a16:creationId xmlns:a16="http://schemas.microsoft.com/office/drawing/2014/main" id="{19716632-43E7-43DC-9160-D850E99CA824}"/>
                </a:ext>
              </a:extLst>
            </p:cNvPr>
            <p:cNvSpPr txBox="1"/>
            <p:nvPr/>
          </p:nvSpPr>
          <p:spPr>
            <a:xfrm>
              <a:off x="806572" y="10367930"/>
              <a:ext cx="3200620" cy="336350"/>
            </a:xfrm>
            <a:prstGeom prst="rect">
              <a:avLst/>
            </a:prstGeom>
            <a:noFill/>
          </p:spPr>
          <p:txBody>
            <a:bodyPr wrap="square" rtlCol="0">
              <a:spAutoFit/>
            </a:bodyPr>
            <a:lstStyle/>
            <a:p>
              <a:r>
                <a:rPr kumimoji="1" lang="en-US" altLang="ja-JP" sz="1597" dirty="0" err="1"/>
                <a:t>Mail:mirai-terasu@taiyo-home.co.jp</a:t>
              </a:r>
              <a:endParaRPr kumimoji="1" lang="ja-JP" altLang="en-US" sz="1597" dirty="0"/>
            </a:p>
          </p:txBody>
        </p:sp>
        <p:sp>
          <p:nvSpPr>
            <p:cNvPr id="3" name="テキスト ボックス 2">
              <a:extLst>
                <a:ext uri="{FF2B5EF4-FFF2-40B4-BE49-F238E27FC236}">
                  <a16:creationId xmlns:a16="http://schemas.microsoft.com/office/drawing/2014/main" id="{4AA4E878-0730-4DD7-B84B-20D869E07F41}"/>
                </a:ext>
              </a:extLst>
            </p:cNvPr>
            <p:cNvSpPr txBox="1"/>
            <p:nvPr/>
          </p:nvSpPr>
          <p:spPr>
            <a:xfrm>
              <a:off x="817375" y="9784817"/>
              <a:ext cx="1980029" cy="307777"/>
            </a:xfrm>
            <a:prstGeom prst="rect">
              <a:avLst/>
            </a:prstGeom>
            <a:noFill/>
          </p:spPr>
          <p:txBody>
            <a:bodyPr wrap="none" rtlCol="0">
              <a:spAutoFit/>
            </a:bodyPr>
            <a:lstStyle/>
            <a:p>
              <a:r>
                <a:rPr kumimoji="1" lang="ja-JP" altLang="en-US" sz="1400" dirty="0"/>
                <a:t>安心・安全の家づくり</a:t>
              </a:r>
            </a:p>
          </p:txBody>
        </p:sp>
        <p:sp>
          <p:nvSpPr>
            <p:cNvPr id="17" name="正方形/長方形 16">
              <a:extLst>
                <a:ext uri="{FF2B5EF4-FFF2-40B4-BE49-F238E27FC236}">
                  <a16:creationId xmlns:a16="http://schemas.microsoft.com/office/drawing/2014/main" id="{F4E60DF2-23CB-441F-8706-EB78666E5C1C}"/>
                </a:ext>
              </a:extLst>
            </p:cNvPr>
            <p:cNvSpPr/>
            <p:nvPr/>
          </p:nvSpPr>
          <p:spPr>
            <a:xfrm>
              <a:off x="4129987" y="10003703"/>
              <a:ext cx="2066591" cy="400110"/>
            </a:xfrm>
            <a:prstGeom prst="rect">
              <a:avLst/>
            </a:prstGeom>
          </p:spPr>
          <p:txBody>
            <a:bodyPr wrap="none">
              <a:spAutoFit/>
            </a:bodyPr>
            <a:lstStyle/>
            <a:p>
              <a:r>
                <a:rPr kumimoji="1" lang="en-US" altLang="ja-JP" sz="2000" dirty="0"/>
                <a:t>TEL:0884-45-0182</a:t>
              </a:r>
              <a:endParaRPr kumimoji="1" lang="ja-JP" altLang="en-US" sz="2000" dirty="0"/>
            </a:p>
          </p:txBody>
        </p:sp>
        <p:grpSp>
          <p:nvGrpSpPr>
            <p:cNvPr id="18" name="グループ化 17">
              <a:extLst>
                <a:ext uri="{FF2B5EF4-FFF2-40B4-BE49-F238E27FC236}">
                  <a16:creationId xmlns:a16="http://schemas.microsoft.com/office/drawing/2014/main" id="{C38C9930-3D38-417C-A243-29C194AC6271}"/>
                </a:ext>
              </a:extLst>
            </p:cNvPr>
            <p:cNvGrpSpPr/>
            <p:nvPr/>
          </p:nvGrpSpPr>
          <p:grpSpPr>
            <a:xfrm>
              <a:off x="4236400" y="10344666"/>
              <a:ext cx="1918536" cy="305352"/>
              <a:chOff x="7794943" y="7237202"/>
              <a:chExt cx="2418835" cy="384979"/>
            </a:xfrm>
          </p:grpSpPr>
          <p:sp>
            <p:nvSpPr>
              <p:cNvPr id="19" name="正方形/長方形 18">
                <a:extLst>
                  <a:ext uri="{FF2B5EF4-FFF2-40B4-BE49-F238E27FC236}">
                    <a16:creationId xmlns:a16="http://schemas.microsoft.com/office/drawing/2014/main" id="{BA9DA518-0988-4940-876C-C777685E5A2A}"/>
                  </a:ext>
                </a:extLst>
              </p:cNvPr>
              <p:cNvSpPr/>
              <p:nvPr/>
            </p:nvSpPr>
            <p:spPr>
              <a:xfrm>
                <a:off x="7794943" y="7247158"/>
                <a:ext cx="1669812" cy="3750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97" b="1" dirty="0">
                    <a:solidFill>
                      <a:schemeClr val="tx1"/>
                    </a:solidFill>
                  </a:rPr>
                  <a:t>たいようホーム</a:t>
                </a:r>
              </a:p>
            </p:txBody>
          </p:sp>
          <p:sp>
            <p:nvSpPr>
              <p:cNvPr id="20" name="正方形/長方形 19">
                <a:extLst>
                  <a:ext uri="{FF2B5EF4-FFF2-40B4-BE49-F238E27FC236}">
                    <a16:creationId xmlns:a16="http://schemas.microsoft.com/office/drawing/2014/main" id="{1AAF4824-F595-44B8-AFE7-1B9424AE4E26}"/>
                  </a:ext>
                </a:extLst>
              </p:cNvPr>
              <p:cNvSpPr/>
              <p:nvPr/>
            </p:nvSpPr>
            <p:spPr>
              <a:xfrm>
                <a:off x="9539985" y="7237202"/>
                <a:ext cx="673793" cy="3750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197" b="1" dirty="0"/>
                  <a:t>検 索</a:t>
                </a:r>
              </a:p>
            </p:txBody>
          </p:sp>
        </p:grpSp>
        <p:pic>
          <p:nvPicPr>
            <p:cNvPr id="21" name="図 20">
              <a:extLst>
                <a:ext uri="{FF2B5EF4-FFF2-40B4-BE49-F238E27FC236}">
                  <a16:creationId xmlns:a16="http://schemas.microsoft.com/office/drawing/2014/main" id="{68C55FEF-4986-4C4A-91D4-98EAA827AA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019" y="9784817"/>
              <a:ext cx="866733" cy="866733"/>
            </a:xfrm>
            <a:prstGeom prst="rect">
              <a:avLst/>
            </a:prstGeom>
            <a:effectLst>
              <a:softEdge rad="31750"/>
            </a:effectLst>
          </p:spPr>
        </p:pic>
      </p:grpSp>
      <p:grpSp>
        <p:nvGrpSpPr>
          <p:cNvPr id="9" name="グループ化 8">
            <a:extLst>
              <a:ext uri="{FF2B5EF4-FFF2-40B4-BE49-F238E27FC236}">
                <a16:creationId xmlns:a16="http://schemas.microsoft.com/office/drawing/2014/main" id="{4918EBD5-9E05-4405-967C-BFFDE4811AD3}"/>
              </a:ext>
            </a:extLst>
          </p:cNvPr>
          <p:cNvGrpSpPr/>
          <p:nvPr/>
        </p:nvGrpSpPr>
        <p:grpSpPr>
          <a:xfrm>
            <a:off x="1596943" y="1949974"/>
            <a:ext cx="4543013" cy="3873936"/>
            <a:chOff x="1566367" y="3315873"/>
            <a:chExt cx="4543013" cy="3873936"/>
          </a:xfrm>
        </p:grpSpPr>
        <p:sp>
          <p:nvSpPr>
            <p:cNvPr id="4" name="正方形/長方形 3">
              <a:extLst>
                <a:ext uri="{FF2B5EF4-FFF2-40B4-BE49-F238E27FC236}">
                  <a16:creationId xmlns:a16="http://schemas.microsoft.com/office/drawing/2014/main" id="{E8131C12-F301-46F5-8BB1-3DFC0D93BB5E}"/>
                </a:ext>
              </a:extLst>
            </p:cNvPr>
            <p:cNvSpPr/>
            <p:nvPr/>
          </p:nvSpPr>
          <p:spPr>
            <a:xfrm>
              <a:off x="1566367" y="3315873"/>
              <a:ext cx="4534887" cy="3873936"/>
            </a:xfrm>
            <a:prstGeom prst="rect">
              <a:avLst/>
            </a:prstGeom>
            <a:solidFill>
              <a:srgbClr val="FFC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D7CFB34B-886D-429B-9FBD-D3AC998F3A5B}"/>
                </a:ext>
              </a:extLst>
            </p:cNvPr>
            <p:cNvSpPr txBox="1"/>
            <p:nvPr/>
          </p:nvSpPr>
          <p:spPr>
            <a:xfrm>
              <a:off x="1661903" y="4102361"/>
              <a:ext cx="4362055" cy="646331"/>
            </a:xfrm>
            <a:prstGeom prst="rect">
              <a:avLst/>
            </a:prstGeom>
            <a:noFill/>
          </p:spPr>
          <p:txBody>
            <a:bodyPr wrap="square" rtlCol="0">
              <a:spAutoFit/>
            </a:bodyPr>
            <a:lstStyle/>
            <a:p>
              <a:r>
                <a:rPr kumimoji="1" lang="ja-JP" altLang="en-US" sz="3600" b="1" dirty="0"/>
                <a:t>～家づくり勉強会～</a:t>
              </a:r>
            </a:p>
          </p:txBody>
        </p:sp>
        <p:sp>
          <p:nvSpPr>
            <p:cNvPr id="23" name="テキスト ボックス 22">
              <a:extLst>
                <a:ext uri="{FF2B5EF4-FFF2-40B4-BE49-F238E27FC236}">
                  <a16:creationId xmlns:a16="http://schemas.microsoft.com/office/drawing/2014/main" id="{4B530263-9D99-493A-B657-9A82A93D44BC}"/>
                </a:ext>
              </a:extLst>
            </p:cNvPr>
            <p:cNvSpPr txBox="1"/>
            <p:nvPr/>
          </p:nvSpPr>
          <p:spPr>
            <a:xfrm>
              <a:off x="1574684" y="4789403"/>
              <a:ext cx="4534696" cy="584775"/>
            </a:xfrm>
            <a:prstGeom prst="rect">
              <a:avLst/>
            </a:prstGeom>
            <a:noFill/>
          </p:spPr>
          <p:txBody>
            <a:bodyPr wrap="square" rtlCol="0">
              <a:spAutoFit/>
            </a:bodyPr>
            <a:lstStyle/>
            <a:p>
              <a:pPr algn="ctr"/>
              <a:r>
                <a:rPr kumimoji="1" lang="en-US" altLang="ja-JP" sz="3200" b="1" dirty="0"/>
                <a:t>【</a:t>
              </a:r>
              <a:r>
                <a:rPr kumimoji="1" lang="ja-JP" altLang="en-US" sz="3200" b="1" dirty="0"/>
                <a:t>毎月第</a:t>
              </a:r>
              <a:r>
                <a:rPr kumimoji="1" lang="en-US" altLang="ja-JP" sz="3200" b="1" dirty="0"/>
                <a:t>2</a:t>
              </a:r>
              <a:r>
                <a:rPr kumimoji="1" lang="ja-JP" altLang="en-US" sz="3200" b="1" dirty="0"/>
                <a:t> 第</a:t>
              </a:r>
              <a:r>
                <a:rPr kumimoji="1" lang="en-US" altLang="ja-JP" sz="3200" b="1" dirty="0"/>
                <a:t>4</a:t>
              </a:r>
              <a:r>
                <a:rPr kumimoji="1" lang="ja-JP" altLang="en-US" sz="3200" b="1" dirty="0"/>
                <a:t> </a:t>
              </a:r>
              <a:r>
                <a:rPr kumimoji="1" lang="ja-JP" altLang="en-US" sz="3200" b="1" dirty="0">
                  <a:solidFill>
                    <a:srgbClr val="0070C0"/>
                  </a:solidFill>
                </a:rPr>
                <a:t>土</a:t>
              </a:r>
              <a:r>
                <a:rPr kumimoji="1" lang="ja-JP" altLang="en-US" sz="3200" b="1" dirty="0"/>
                <a:t>･</a:t>
              </a:r>
              <a:r>
                <a:rPr kumimoji="1" lang="ja-JP" altLang="en-US" sz="3200" b="1" dirty="0">
                  <a:solidFill>
                    <a:srgbClr val="FF0000"/>
                  </a:solidFill>
                </a:rPr>
                <a:t>日</a:t>
              </a:r>
              <a:r>
                <a:rPr kumimoji="1" lang="en-US" altLang="ja-JP" sz="3200" b="1" dirty="0"/>
                <a:t>】</a:t>
              </a:r>
            </a:p>
          </p:txBody>
        </p:sp>
        <p:cxnSp>
          <p:nvCxnSpPr>
            <p:cNvPr id="26" name="直線コネクタ 25">
              <a:extLst>
                <a:ext uri="{FF2B5EF4-FFF2-40B4-BE49-F238E27FC236}">
                  <a16:creationId xmlns:a16="http://schemas.microsoft.com/office/drawing/2014/main" id="{D4F7B55A-94E9-4B63-87F0-A9ADA980AC93}"/>
                </a:ext>
              </a:extLst>
            </p:cNvPr>
            <p:cNvCxnSpPr>
              <a:cxnSpLocks/>
            </p:cNvCxnSpPr>
            <p:nvPr/>
          </p:nvCxnSpPr>
          <p:spPr>
            <a:xfrm>
              <a:off x="1811453" y="3973940"/>
              <a:ext cx="4021036"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8D834E33-2ABA-40AA-9AA7-63BE2117D0A9}"/>
                </a:ext>
              </a:extLst>
            </p:cNvPr>
            <p:cNvCxnSpPr>
              <a:cxnSpLocks/>
            </p:cNvCxnSpPr>
            <p:nvPr/>
          </p:nvCxnSpPr>
          <p:spPr>
            <a:xfrm>
              <a:off x="1830789" y="6642180"/>
              <a:ext cx="4021036"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FE0EFAC-90A8-4307-A788-79DBFEC1E915}"/>
                </a:ext>
              </a:extLst>
            </p:cNvPr>
            <p:cNvSpPr txBox="1"/>
            <p:nvPr/>
          </p:nvSpPr>
          <p:spPr>
            <a:xfrm>
              <a:off x="2000232" y="5429315"/>
              <a:ext cx="2153154" cy="338554"/>
            </a:xfrm>
            <a:prstGeom prst="rect">
              <a:avLst/>
            </a:prstGeom>
            <a:noFill/>
          </p:spPr>
          <p:txBody>
            <a:bodyPr wrap="none" rtlCol="0">
              <a:spAutoFit/>
            </a:bodyPr>
            <a:lstStyle/>
            <a:p>
              <a:r>
                <a:rPr kumimoji="1" lang="en-US" altLang="ja-JP" sz="1600" b="1" dirty="0"/>
                <a:t>【</a:t>
              </a:r>
              <a:r>
                <a:rPr kumimoji="1" lang="ja-JP" altLang="en-US" sz="1600" b="1" dirty="0"/>
                <a:t>時間</a:t>
              </a:r>
              <a:r>
                <a:rPr kumimoji="1" lang="en-US" altLang="ja-JP" sz="1600" b="1" dirty="0"/>
                <a:t>】</a:t>
              </a:r>
              <a:r>
                <a:rPr kumimoji="1" lang="en-US" altLang="ja-JP" sz="1600" dirty="0"/>
                <a:t>10:00</a:t>
              </a:r>
              <a:r>
                <a:rPr kumimoji="1" lang="ja-JP" altLang="en-US" sz="1600" dirty="0"/>
                <a:t>～</a:t>
              </a:r>
              <a:r>
                <a:rPr kumimoji="1" lang="en-US" altLang="ja-JP" sz="1600" dirty="0"/>
                <a:t>17:00</a:t>
              </a:r>
              <a:endParaRPr kumimoji="1" lang="ja-JP" altLang="en-US" sz="1600" dirty="0"/>
            </a:p>
          </p:txBody>
        </p:sp>
        <p:sp>
          <p:nvSpPr>
            <p:cNvPr id="25" name="テキスト ボックス 24">
              <a:extLst>
                <a:ext uri="{FF2B5EF4-FFF2-40B4-BE49-F238E27FC236}">
                  <a16:creationId xmlns:a16="http://schemas.microsoft.com/office/drawing/2014/main" id="{74BA6585-DAEC-4D56-A23F-C4D683471A15}"/>
                </a:ext>
              </a:extLst>
            </p:cNvPr>
            <p:cNvSpPr txBox="1"/>
            <p:nvPr/>
          </p:nvSpPr>
          <p:spPr>
            <a:xfrm>
              <a:off x="2005154" y="5737036"/>
              <a:ext cx="3877985" cy="584775"/>
            </a:xfrm>
            <a:prstGeom prst="rect">
              <a:avLst/>
            </a:prstGeom>
            <a:noFill/>
          </p:spPr>
          <p:txBody>
            <a:bodyPr wrap="none" rtlCol="0">
              <a:spAutoFit/>
            </a:bodyPr>
            <a:lstStyle/>
            <a:p>
              <a:r>
                <a:rPr kumimoji="1" lang="en-US" altLang="ja-JP" sz="1600" b="1" dirty="0"/>
                <a:t>【</a:t>
              </a:r>
              <a:r>
                <a:rPr kumimoji="1" lang="ja-JP" altLang="en-US" sz="1600" b="1" dirty="0"/>
                <a:t>場所</a:t>
              </a:r>
              <a:r>
                <a:rPr kumimoji="1" lang="en-US" altLang="ja-JP" sz="1600" b="1" dirty="0"/>
                <a:t>】</a:t>
              </a:r>
              <a:r>
                <a:rPr kumimoji="1" lang="ja-JP" altLang="en-US" sz="1600" dirty="0"/>
                <a:t>那賀川すぎ共販協同組合</a:t>
              </a:r>
              <a:endParaRPr kumimoji="1" lang="en-US" altLang="ja-JP" sz="1600" dirty="0"/>
            </a:p>
            <a:p>
              <a:r>
                <a:rPr kumimoji="1" lang="ja-JP" altLang="en-US" sz="1600" dirty="0"/>
                <a:t>　　　　板倉の家ゆたか野モデルハウス</a:t>
              </a:r>
            </a:p>
          </p:txBody>
        </p:sp>
        <p:sp>
          <p:nvSpPr>
            <p:cNvPr id="27" name="テキスト ボックス 26">
              <a:extLst>
                <a:ext uri="{FF2B5EF4-FFF2-40B4-BE49-F238E27FC236}">
                  <a16:creationId xmlns:a16="http://schemas.microsoft.com/office/drawing/2014/main" id="{BBEC9AE4-1910-4857-9B1A-257F41CEE0F8}"/>
                </a:ext>
              </a:extLst>
            </p:cNvPr>
            <p:cNvSpPr txBox="1"/>
            <p:nvPr/>
          </p:nvSpPr>
          <p:spPr>
            <a:xfrm>
              <a:off x="2005154" y="6227506"/>
              <a:ext cx="3369833" cy="338554"/>
            </a:xfrm>
            <a:prstGeom prst="rect">
              <a:avLst/>
            </a:prstGeom>
            <a:noFill/>
          </p:spPr>
          <p:txBody>
            <a:bodyPr wrap="none" rtlCol="0">
              <a:spAutoFit/>
            </a:bodyPr>
            <a:lstStyle/>
            <a:p>
              <a:r>
                <a:rPr kumimoji="1" lang="en-US" altLang="ja-JP" sz="1600" b="1" dirty="0"/>
                <a:t>【</a:t>
              </a:r>
              <a:r>
                <a:rPr kumimoji="1" lang="ja-JP" altLang="en-US" sz="1600" b="1" dirty="0"/>
                <a:t>住所</a:t>
              </a:r>
              <a:r>
                <a:rPr kumimoji="1" lang="en-US" altLang="ja-JP" sz="1600" b="1" dirty="0"/>
                <a:t>】</a:t>
              </a:r>
              <a:r>
                <a:rPr lang="ja-JP" altLang="en-US" sz="1600" dirty="0"/>
                <a:t>阿南市那賀川町豊香野</a:t>
              </a:r>
              <a:r>
                <a:rPr lang="en-US" altLang="ja-JP" sz="1600" dirty="0"/>
                <a:t>186</a:t>
              </a:r>
              <a:endParaRPr kumimoji="1" lang="ja-JP" altLang="en-US" sz="1600" dirty="0"/>
            </a:p>
          </p:txBody>
        </p:sp>
        <p:sp>
          <p:nvSpPr>
            <p:cNvPr id="8" name="テキスト ボックス 7">
              <a:extLst>
                <a:ext uri="{FF2B5EF4-FFF2-40B4-BE49-F238E27FC236}">
                  <a16:creationId xmlns:a16="http://schemas.microsoft.com/office/drawing/2014/main" id="{8DC074D7-B668-4EA2-BD4B-05FE928617E9}"/>
                </a:ext>
              </a:extLst>
            </p:cNvPr>
            <p:cNvSpPr txBox="1"/>
            <p:nvPr/>
          </p:nvSpPr>
          <p:spPr>
            <a:xfrm>
              <a:off x="1589508" y="3635386"/>
              <a:ext cx="4493538" cy="338554"/>
            </a:xfrm>
            <a:prstGeom prst="rect">
              <a:avLst/>
            </a:prstGeom>
            <a:noFill/>
          </p:spPr>
          <p:txBody>
            <a:bodyPr wrap="none" rtlCol="0">
              <a:spAutoFit/>
            </a:bodyPr>
            <a:lstStyle/>
            <a:p>
              <a:r>
                <a:rPr kumimoji="1" lang="ja-JP" altLang="en-US" sz="1600" b="1" dirty="0"/>
                <a:t>＼一生に一度の家づくりを後悔しないために／</a:t>
              </a:r>
            </a:p>
          </p:txBody>
        </p:sp>
      </p:grpSp>
      <p:sp>
        <p:nvSpPr>
          <p:cNvPr id="28" name="正方形/長方形 27">
            <a:extLst>
              <a:ext uri="{FF2B5EF4-FFF2-40B4-BE49-F238E27FC236}">
                <a16:creationId xmlns:a16="http://schemas.microsoft.com/office/drawing/2014/main" id="{9A345A21-69BA-4C1D-BF4C-20DA48131D09}"/>
              </a:ext>
            </a:extLst>
          </p:cNvPr>
          <p:cNvSpPr/>
          <p:nvPr/>
        </p:nvSpPr>
        <p:spPr>
          <a:xfrm>
            <a:off x="-111277" y="525760"/>
            <a:ext cx="7959455" cy="803179"/>
          </a:xfrm>
          <a:prstGeom prst="rect">
            <a:avLst/>
          </a:prstGeom>
          <a:solidFill>
            <a:schemeClr val="accent4"/>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3600" b="1" dirty="0">
                <a:solidFill>
                  <a:srgbClr val="FF0000"/>
                </a:solidFill>
                <a:effectLst>
                  <a:outerShdw blurRad="38100" dist="38100" dir="2700000" algn="tl">
                    <a:srgbClr val="000000">
                      <a:alpha val="43137"/>
                    </a:srgbClr>
                  </a:outerShdw>
                </a:effectLst>
              </a:rPr>
              <a:t>  </a:t>
            </a:r>
            <a:r>
              <a:rPr kumimoji="1" lang="ja-JP" altLang="en-US" sz="3600" b="1" dirty="0">
                <a:solidFill>
                  <a:srgbClr val="FF0000"/>
                </a:solidFill>
              </a:rPr>
              <a:t>～新築住宅をお考えの方へ～　</a:t>
            </a:r>
          </a:p>
        </p:txBody>
      </p:sp>
      <p:grpSp>
        <p:nvGrpSpPr>
          <p:cNvPr id="30" name="グループ化 29">
            <a:extLst>
              <a:ext uri="{FF2B5EF4-FFF2-40B4-BE49-F238E27FC236}">
                <a16:creationId xmlns:a16="http://schemas.microsoft.com/office/drawing/2014/main" id="{3B2B3EE1-CE5C-4094-BFF7-B3FB8C0C0550}"/>
              </a:ext>
            </a:extLst>
          </p:cNvPr>
          <p:cNvGrpSpPr/>
          <p:nvPr/>
        </p:nvGrpSpPr>
        <p:grpSpPr>
          <a:xfrm>
            <a:off x="216021" y="6930899"/>
            <a:ext cx="7328536" cy="2623708"/>
            <a:chOff x="169544" y="6824546"/>
            <a:chExt cx="7328536" cy="2623708"/>
          </a:xfrm>
        </p:grpSpPr>
        <p:sp>
          <p:nvSpPr>
            <p:cNvPr id="10" name="正方形/長方形 9">
              <a:extLst>
                <a:ext uri="{FF2B5EF4-FFF2-40B4-BE49-F238E27FC236}">
                  <a16:creationId xmlns:a16="http://schemas.microsoft.com/office/drawing/2014/main" id="{0DA8EDBB-9C8B-49DE-8271-A5902DFBF063}"/>
                </a:ext>
              </a:extLst>
            </p:cNvPr>
            <p:cNvSpPr/>
            <p:nvPr/>
          </p:nvSpPr>
          <p:spPr>
            <a:xfrm>
              <a:off x="169545" y="6824546"/>
              <a:ext cx="7328535" cy="262370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29" name="テキスト ボックス 28">
              <a:extLst>
                <a:ext uri="{FF2B5EF4-FFF2-40B4-BE49-F238E27FC236}">
                  <a16:creationId xmlns:a16="http://schemas.microsoft.com/office/drawing/2014/main" id="{3E5F46DB-1D02-486C-A085-3F1EE777FC7F}"/>
                </a:ext>
              </a:extLst>
            </p:cNvPr>
            <p:cNvSpPr txBox="1"/>
            <p:nvPr/>
          </p:nvSpPr>
          <p:spPr>
            <a:xfrm>
              <a:off x="407301" y="7337869"/>
              <a:ext cx="7021553" cy="1727781"/>
            </a:xfrm>
            <a:prstGeom prst="rect">
              <a:avLst/>
            </a:prstGeom>
            <a:noFill/>
          </p:spPr>
          <p:txBody>
            <a:bodyPr wrap="square" rtlCol="0">
              <a:spAutoFit/>
            </a:bodyPr>
            <a:lstStyle/>
            <a:p>
              <a:pPr>
                <a:lnSpc>
                  <a:spcPct val="150000"/>
                </a:lnSpc>
              </a:pPr>
              <a:r>
                <a:rPr kumimoji="1" lang="ja-JP" altLang="en-US" sz="1200" spc="-30" dirty="0"/>
                <a:t>■予算オーバー、妥協だらけの家、土地探しから始める家づくりで失敗者急増中</a:t>
              </a:r>
              <a:endParaRPr kumimoji="1" lang="en-US" altLang="ja-JP" sz="1200" spc="-30" dirty="0"/>
            </a:p>
            <a:p>
              <a:pPr>
                <a:lnSpc>
                  <a:spcPct val="150000"/>
                </a:lnSpc>
              </a:pPr>
              <a:r>
                <a:rPr kumimoji="1" lang="ja-JP" altLang="en-US" sz="1200" spc="-30" dirty="0"/>
                <a:t>　その理由と本当に</a:t>
              </a:r>
              <a:r>
                <a:rPr kumimoji="1" lang="ja-JP" altLang="en-US" sz="1200" b="1" spc="-30" dirty="0">
                  <a:solidFill>
                    <a:srgbClr val="FF0000"/>
                  </a:solidFill>
                </a:rPr>
                <a:t>正しい</a:t>
              </a:r>
              <a:r>
                <a:rPr kumimoji="1" lang="ja-JP" altLang="en-US" sz="1200" spc="-30" dirty="0"/>
                <a:t>家づくりの</a:t>
              </a:r>
              <a:r>
                <a:rPr kumimoji="1" lang="ja-JP" altLang="en-US" sz="1200" b="1" spc="-30" dirty="0">
                  <a:solidFill>
                    <a:srgbClr val="FF0000"/>
                  </a:solidFill>
                </a:rPr>
                <a:t>たった</a:t>
              </a:r>
              <a:r>
                <a:rPr kumimoji="1" lang="en-US" altLang="ja-JP" sz="1200" b="1" spc="-30" dirty="0">
                  <a:solidFill>
                    <a:srgbClr val="FF0000"/>
                  </a:solidFill>
                </a:rPr>
                <a:t>3</a:t>
              </a:r>
              <a:r>
                <a:rPr kumimoji="1" lang="ja-JP" altLang="en-US" sz="1200" b="1" spc="-30" dirty="0">
                  <a:solidFill>
                    <a:srgbClr val="FF0000"/>
                  </a:solidFill>
                </a:rPr>
                <a:t>つのポイント</a:t>
              </a:r>
              <a:endParaRPr kumimoji="1" lang="en-US" altLang="ja-JP" sz="1200" b="1" spc="-30" dirty="0">
                <a:solidFill>
                  <a:srgbClr val="FF0000"/>
                </a:solidFill>
              </a:endParaRPr>
            </a:p>
            <a:p>
              <a:pPr>
                <a:lnSpc>
                  <a:spcPct val="150000"/>
                </a:lnSpc>
              </a:pPr>
              <a:r>
                <a:rPr kumimoji="1" lang="ja-JP" altLang="en-US" sz="1200" spc="-30" dirty="0"/>
                <a:t>■知らないだけで</a:t>
              </a:r>
              <a:r>
                <a:rPr kumimoji="1" lang="en-US" altLang="ja-JP" sz="1200" b="1" spc="-30" dirty="0">
                  <a:solidFill>
                    <a:srgbClr val="FF0000"/>
                  </a:solidFill>
                </a:rPr>
                <a:t>600</a:t>
              </a:r>
              <a:r>
                <a:rPr kumimoji="1" lang="ja-JP" altLang="en-US" sz="1200" b="1" spc="-30" dirty="0">
                  <a:solidFill>
                    <a:srgbClr val="FF0000"/>
                  </a:solidFill>
                </a:rPr>
                <a:t>万円以上損</a:t>
              </a:r>
              <a:r>
                <a:rPr kumimoji="1" lang="ja-JP" altLang="en-US" sz="1200" spc="-30" dirty="0"/>
                <a:t>をする</a:t>
              </a:r>
              <a:r>
                <a:rPr kumimoji="1" lang="en-US" altLang="ja-JP" sz="1200" spc="-30" dirty="0"/>
                <a:t>!?</a:t>
              </a:r>
              <a:r>
                <a:rPr kumimoji="1" lang="ja-JP" altLang="en-US" sz="1200" b="1" spc="-30" dirty="0">
                  <a:solidFill>
                    <a:srgbClr val="FF0000"/>
                  </a:solidFill>
                </a:rPr>
                <a:t>元銀行員</a:t>
              </a:r>
              <a:r>
                <a:rPr kumimoji="1" lang="ja-JP" altLang="en-US" sz="1200" spc="-30" dirty="0"/>
                <a:t>が教える住宅ローンの</a:t>
              </a:r>
              <a:r>
                <a:rPr kumimoji="1" lang="ja-JP" altLang="en-US" sz="1200" b="1" spc="-30" dirty="0">
                  <a:solidFill>
                    <a:srgbClr val="FF0000"/>
                  </a:solidFill>
                </a:rPr>
                <a:t>後悔しないため</a:t>
              </a:r>
              <a:r>
                <a:rPr kumimoji="1" lang="ja-JP" altLang="en-US" sz="1200" spc="-30" dirty="0"/>
                <a:t>の組み方</a:t>
              </a:r>
              <a:endParaRPr kumimoji="1" lang="en-US" altLang="ja-JP" sz="1200" spc="-30" dirty="0"/>
            </a:p>
            <a:p>
              <a:pPr>
                <a:lnSpc>
                  <a:spcPct val="150000"/>
                </a:lnSpc>
              </a:pPr>
              <a:r>
                <a:rPr kumimoji="1" lang="ja-JP" altLang="en-US" sz="1200" spc="-30" dirty="0"/>
                <a:t>■その金額</a:t>
              </a:r>
              <a:r>
                <a:rPr kumimoji="1" lang="ja-JP" altLang="en-US" sz="1200" b="1" spc="-30" dirty="0">
                  <a:solidFill>
                    <a:srgbClr val="FF0000"/>
                  </a:solidFill>
                </a:rPr>
                <a:t>本当に大丈夫？将来困らないための</a:t>
              </a:r>
              <a:r>
                <a:rPr kumimoji="1" lang="ja-JP" altLang="en-US" sz="1200" spc="-30" dirty="0"/>
                <a:t>自分たちにあった</a:t>
              </a:r>
              <a:r>
                <a:rPr kumimoji="1" lang="ja-JP" altLang="en-US" sz="1200" b="1" spc="-30" dirty="0">
                  <a:solidFill>
                    <a:srgbClr val="FF0000"/>
                  </a:solidFill>
                </a:rPr>
                <a:t>本当の予算の計算方法</a:t>
              </a:r>
              <a:endParaRPr kumimoji="1" lang="en-US" altLang="ja-JP" sz="1200" b="1" spc="-30" dirty="0">
                <a:solidFill>
                  <a:srgbClr val="FF0000"/>
                </a:solidFill>
              </a:endParaRPr>
            </a:p>
            <a:p>
              <a:pPr>
                <a:lnSpc>
                  <a:spcPct val="150000"/>
                </a:lnSpc>
              </a:pPr>
              <a:r>
                <a:rPr kumimoji="1" lang="ja-JP" altLang="en-US" sz="1200" spc="-30" dirty="0"/>
                <a:t>■土地ってどうやって探すのがベストなの？たった</a:t>
              </a:r>
              <a:r>
                <a:rPr kumimoji="1" lang="en-US" altLang="ja-JP" sz="1200" b="1" spc="-30" dirty="0">
                  <a:solidFill>
                    <a:srgbClr val="FF0000"/>
                  </a:solidFill>
                </a:rPr>
                <a:t>1</a:t>
              </a:r>
              <a:r>
                <a:rPr kumimoji="1" lang="ja-JP" altLang="en-US" sz="1200" b="1" spc="-30" dirty="0">
                  <a:solidFill>
                    <a:srgbClr val="FF0000"/>
                  </a:solidFill>
                </a:rPr>
                <a:t>度の面談</a:t>
              </a:r>
              <a:r>
                <a:rPr kumimoji="1" lang="ja-JP" altLang="en-US" sz="1200" spc="-30" dirty="0"/>
                <a:t>で</a:t>
              </a:r>
              <a:r>
                <a:rPr kumimoji="1" lang="ja-JP" altLang="en-US" sz="1200" b="1" spc="-30" dirty="0">
                  <a:solidFill>
                    <a:srgbClr val="FF0000"/>
                  </a:solidFill>
                </a:rPr>
                <a:t>お得な土地</a:t>
              </a:r>
              <a:r>
                <a:rPr kumimoji="1" lang="ja-JP" altLang="en-US" sz="1200" spc="-30" dirty="0"/>
                <a:t>を見つける賢い方法</a:t>
              </a:r>
              <a:endParaRPr kumimoji="1" lang="en-US" altLang="ja-JP" sz="1200" spc="-30" dirty="0"/>
            </a:p>
            <a:p>
              <a:pPr>
                <a:lnSpc>
                  <a:spcPct val="150000"/>
                </a:lnSpc>
              </a:pPr>
              <a:r>
                <a:rPr kumimoji="1" lang="ja-JP" altLang="en-US" sz="1200" spc="-30" dirty="0"/>
                <a:t>■</a:t>
              </a:r>
              <a:r>
                <a:rPr kumimoji="1" lang="ja-JP" altLang="en-US" sz="1200" b="1" spc="-30" dirty="0">
                  <a:solidFill>
                    <a:srgbClr val="FF0000"/>
                  </a:solidFill>
                </a:rPr>
                <a:t>大切な家族の健康</a:t>
              </a:r>
              <a:r>
                <a:rPr kumimoji="1" lang="ja-JP" altLang="en-US" sz="1200" spc="-30" dirty="0"/>
                <a:t>を守るために重視するべきポイント</a:t>
              </a:r>
            </a:p>
          </p:txBody>
        </p:sp>
        <p:sp>
          <p:nvSpPr>
            <p:cNvPr id="11" name="テキスト ボックス 10">
              <a:extLst>
                <a:ext uri="{FF2B5EF4-FFF2-40B4-BE49-F238E27FC236}">
                  <a16:creationId xmlns:a16="http://schemas.microsoft.com/office/drawing/2014/main" id="{814D2E29-2B55-4BF1-AF87-767BC515B96F}"/>
                </a:ext>
              </a:extLst>
            </p:cNvPr>
            <p:cNvSpPr txBox="1"/>
            <p:nvPr/>
          </p:nvSpPr>
          <p:spPr>
            <a:xfrm>
              <a:off x="169544" y="6972302"/>
              <a:ext cx="4397358" cy="372538"/>
            </a:xfrm>
            <a:prstGeom prst="rect">
              <a:avLst/>
            </a:prstGeom>
            <a:noFill/>
          </p:spPr>
          <p:txBody>
            <a:bodyPr wrap="none" rtlCol="0">
              <a:spAutoFit/>
            </a:bodyPr>
            <a:lstStyle/>
            <a:p>
              <a:r>
                <a:rPr kumimoji="1" lang="ja-JP" altLang="en-US" u="sng" dirty="0"/>
                <a:t>例えば、こんな内容をお話しています！</a:t>
              </a:r>
            </a:p>
          </p:txBody>
        </p:sp>
        <p:sp>
          <p:nvSpPr>
            <p:cNvPr id="12" name="テキスト ボックス 11">
              <a:extLst>
                <a:ext uri="{FF2B5EF4-FFF2-40B4-BE49-F238E27FC236}">
                  <a16:creationId xmlns:a16="http://schemas.microsoft.com/office/drawing/2014/main" id="{FBACC43B-A720-428B-AD82-14CCB0269653}"/>
                </a:ext>
              </a:extLst>
            </p:cNvPr>
            <p:cNvSpPr txBox="1"/>
            <p:nvPr/>
          </p:nvSpPr>
          <p:spPr>
            <a:xfrm>
              <a:off x="253278" y="9053645"/>
              <a:ext cx="7007046" cy="307777"/>
            </a:xfrm>
            <a:prstGeom prst="rect">
              <a:avLst/>
            </a:prstGeom>
            <a:noFill/>
          </p:spPr>
          <p:txBody>
            <a:bodyPr wrap="none" rtlCol="0">
              <a:spAutoFit/>
            </a:bodyPr>
            <a:lstStyle/>
            <a:p>
              <a:r>
                <a:rPr kumimoji="1" lang="ja-JP" altLang="en-US" sz="1400" dirty="0"/>
                <a:t>その他にもお客様の家づくりについてざっくばらんにお話させていただいております</a:t>
              </a:r>
              <a:endParaRPr kumimoji="1" lang="ja-JP" altLang="en-US" dirty="0"/>
            </a:p>
          </p:txBody>
        </p:sp>
      </p:grpSp>
      <p:sp>
        <p:nvSpPr>
          <p:cNvPr id="31" name="テキスト ボックス 30">
            <a:extLst>
              <a:ext uri="{FF2B5EF4-FFF2-40B4-BE49-F238E27FC236}">
                <a16:creationId xmlns:a16="http://schemas.microsoft.com/office/drawing/2014/main" id="{CE1F3AEB-DDCE-4331-9ABD-448ABCDB733F}"/>
              </a:ext>
            </a:extLst>
          </p:cNvPr>
          <p:cNvSpPr txBox="1"/>
          <p:nvPr/>
        </p:nvSpPr>
        <p:spPr>
          <a:xfrm>
            <a:off x="2834820" y="5391867"/>
            <a:ext cx="2057633" cy="338554"/>
          </a:xfrm>
          <a:prstGeom prst="rect">
            <a:avLst/>
          </a:prstGeom>
          <a:noFill/>
        </p:spPr>
        <p:txBody>
          <a:bodyPr wrap="square" rtlCol="0">
            <a:spAutoFit/>
          </a:bodyPr>
          <a:lstStyle/>
          <a:p>
            <a:r>
              <a:rPr kumimoji="1" lang="ja-JP" altLang="en-US" sz="1600" b="1" dirty="0"/>
              <a:t>◆ご予約は</a:t>
            </a:r>
            <a:r>
              <a:rPr kumimoji="1" lang="en-US" altLang="ja-JP" sz="1600" b="1" dirty="0"/>
              <a:t>HP</a:t>
            </a:r>
            <a:r>
              <a:rPr kumimoji="1" lang="ja-JP" altLang="en-US" sz="1600" b="1" dirty="0"/>
              <a:t>から◆</a:t>
            </a:r>
          </a:p>
        </p:txBody>
      </p:sp>
      <p:sp>
        <p:nvSpPr>
          <p:cNvPr id="32" name="正方形/長方形 31">
            <a:extLst>
              <a:ext uri="{FF2B5EF4-FFF2-40B4-BE49-F238E27FC236}">
                <a16:creationId xmlns:a16="http://schemas.microsoft.com/office/drawing/2014/main" id="{3E92236C-4797-42E6-AEAA-B324572E01DD}"/>
              </a:ext>
            </a:extLst>
          </p:cNvPr>
          <p:cNvSpPr/>
          <p:nvPr/>
        </p:nvSpPr>
        <p:spPr>
          <a:xfrm>
            <a:off x="223520" y="6400515"/>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完 全 予 約 制</a:t>
            </a:r>
          </a:p>
        </p:txBody>
      </p:sp>
      <p:sp>
        <p:nvSpPr>
          <p:cNvPr id="34" name="正方形/長方形 33">
            <a:extLst>
              <a:ext uri="{FF2B5EF4-FFF2-40B4-BE49-F238E27FC236}">
                <a16:creationId xmlns:a16="http://schemas.microsoft.com/office/drawing/2014/main" id="{5773EDCD-C15F-472B-8E47-FA35CBB00C0D}"/>
              </a:ext>
            </a:extLst>
          </p:cNvPr>
          <p:cNvSpPr/>
          <p:nvPr/>
        </p:nvSpPr>
        <p:spPr>
          <a:xfrm>
            <a:off x="2144588" y="6397118"/>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参 加 費 無 料</a:t>
            </a:r>
          </a:p>
        </p:txBody>
      </p:sp>
      <p:sp>
        <p:nvSpPr>
          <p:cNvPr id="35" name="正方形/長方形 34">
            <a:extLst>
              <a:ext uri="{FF2B5EF4-FFF2-40B4-BE49-F238E27FC236}">
                <a16:creationId xmlns:a16="http://schemas.microsoft.com/office/drawing/2014/main" id="{7E2BF1F8-ECD2-45FE-A952-A4238F649466}"/>
              </a:ext>
            </a:extLst>
          </p:cNvPr>
          <p:cNvSpPr/>
          <p:nvPr/>
        </p:nvSpPr>
        <p:spPr>
          <a:xfrm>
            <a:off x="3988911" y="6400514"/>
            <a:ext cx="1637845"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駐 車 場 完 備</a:t>
            </a:r>
          </a:p>
        </p:txBody>
      </p:sp>
      <p:sp>
        <p:nvSpPr>
          <p:cNvPr id="37" name="正方形/長方形 36">
            <a:extLst>
              <a:ext uri="{FF2B5EF4-FFF2-40B4-BE49-F238E27FC236}">
                <a16:creationId xmlns:a16="http://schemas.microsoft.com/office/drawing/2014/main" id="{8C9A7A9E-085A-4561-9329-638E094F6A4F}"/>
              </a:ext>
            </a:extLst>
          </p:cNvPr>
          <p:cNvSpPr/>
          <p:nvPr/>
        </p:nvSpPr>
        <p:spPr>
          <a:xfrm>
            <a:off x="5882401" y="6397118"/>
            <a:ext cx="1643403" cy="433467"/>
          </a:xfrm>
          <a:prstGeom prst="rect">
            <a:avLst/>
          </a:prstGeom>
          <a:solidFill>
            <a:srgbClr val="00B0F0">
              <a:alpha val="44000"/>
            </a:srgb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b="1" dirty="0"/>
              <a:t>キッズコーナー</a:t>
            </a:r>
          </a:p>
        </p:txBody>
      </p:sp>
    </p:spTree>
    <p:extLst>
      <p:ext uri="{BB962C8B-B14F-4D97-AF65-F5344CB8AC3E}">
        <p14:creationId xmlns:p14="http://schemas.microsoft.com/office/powerpoint/2010/main" val="178904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図 63">
            <a:extLst>
              <a:ext uri="{FF2B5EF4-FFF2-40B4-BE49-F238E27FC236}">
                <a16:creationId xmlns:a16="http://schemas.microsoft.com/office/drawing/2014/main" id="{219507E6-11D1-4B87-A849-60CDC206107D}"/>
              </a:ext>
            </a:extLst>
          </p:cNvPr>
          <p:cNvPicPr>
            <a:picLocks noChangeAspect="1"/>
          </p:cNvPicPr>
          <p:nvPr/>
        </p:nvPicPr>
        <p:blipFill rotWithShape="1">
          <a:blip r:embed="rId2">
            <a:extLst>
              <a:ext uri="{28A0092B-C50C-407E-A947-70E740481C1C}">
                <a14:useLocalDpi xmlns:a14="http://schemas.microsoft.com/office/drawing/2010/main" val="0"/>
              </a:ext>
            </a:extLst>
          </a:blip>
          <a:srcRect l="-69" t="7132" r="-1" b="-228"/>
          <a:stretch/>
        </p:blipFill>
        <p:spPr>
          <a:xfrm>
            <a:off x="-111278" y="-278525"/>
            <a:ext cx="7959455" cy="11277649"/>
          </a:xfrm>
          <a:prstGeom prst="rect">
            <a:avLst/>
          </a:prstGeom>
        </p:spPr>
      </p:pic>
      <p:sp>
        <p:nvSpPr>
          <p:cNvPr id="22" name="正方形/長方形 21">
            <a:extLst>
              <a:ext uri="{FF2B5EF4-FFF2-40B4-BE49-F238E27FC236}">
                <a16:creationId xmlns:a16="http://schemas.microsoft.com/office/drawing/2014/main" id="{F1943338-F97E-4E36-9F44-FC0AB03148D0}"/>
              </a:ext>
            </a:extLst>
          </p:cNvPr>
          <p:cNvSpPr/>
          <p:nvPr/>
        </p:nvSpPr>
        <p:spPr>
          <a:xfrm>
            <a:off x="-111277" y="525760"/>
            <a:ext cx="7959455" cy="803179"/>
          </a:xfrm>
          <a:prstGeom prst="rect">
            <a:avLst/>
          </a:prstGeom>
          <a:solidFill>
            <a:schemeClr val="accent2">
              <a:lumMod val="5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3600" b="1" dirty="0">
                <a:solidFill>
                  <a:schemeClr val="bg1"/>
                </a:solidFill>
                <a:effectLst>
                  <a:outerShdw blurRad="38100" dist="38100" dir="2700000" algn="tl">
                    <a:srgbClr val="000000">
                      <a:alpha val="43137"/>
                    </a:srgbClr>
                  </a:outerShdw>
                </a:effectLst>
              </a:rPr>
              <a:t>  </a:t>
            </a:r>
            <a:r>
              <a:rPr kumimoji="1" lang="ja-JP" altLang="en-US" sz="3600" b="1" dirty="0">
                <a:solidFill>
                  <a:schemeClr val="bg1"/>
                </a:solidFill>
              </a:rPr>
              <a:t>～リフォームをお考えの方へ～　</a:t>
            </a:r>
          </a:p>
        </p:txBody>
      </p:sp>
      <p:sp>
        <p:nvSpPr>
          <p:cNvPr id="37" name="テキスト ボックス 36">
            <a:extLst>
              <a:ext uri="{FF2B5EF4-FFF2-40B4-BE49-F238E27FC236}">
                <a16:creationId xmlns:a16="http://schemas.microsoft.com/office/drawing/2014/main" id="{AEEB407B-2D08-4FEB-96AC-F2CC53B1225D}"/>
              </a:ext>
            </a:extLst>
          </p:cNvPr>
          <p:cNvSpPr txBox="1"/>
          <p:nvPr/>
        </p:nvSpPr>
        <p:spPr>
          <a:xfrm>
            <a:off x="456283" y="1396479"/>
            <a:ext cx="6853158" cy="400110"/>
          </a:xfrm>
          <a:prstGeom prst="rect">
            <a:avLst/>
          </a:prstGeom>
          <a:noFill/>
        </p:spPr>
        <p:txBody>
          <a:bodyPr wrap="none" rtlCol="0">
            <a:spAutoFit/>
          </a:bodyPr>
          <a:lstStyle/>
          <a:p>
            <a:r>
              <a:rPr kumimoji="1" lang="ja-JP" altLang="en-US" sz="2000" b="1" dirty="0"/>
              <a:t>たいようホームでは様々なリフォームを承っております。</a:t>
            </a:r>
          </a:p>
        </p:txBody>
      </p:sp>
      <p:sp>
        <p:nvSpPr>
          <p:cNvPr id="38" name="テキスト ボックス 37">
            <a:extLst>
              <a:ext uri="{FF2B5EF4-FFF2-40B4-BE49-F238E27FC236}">
                <a16:creationId xmlns:a16="http://schemas.microsoft.com/office/drawing/2014/main" id="{A35B7CBA-4ED6-4F6F-B35F-99B2FA9692F7}"/>
              </a:ext>
            </a:extLst>
          </p:cNvPr>
          <p:cNvSpPr txBox="1"/>
          <p:nvPr/>
        </p:nvSpPr>
        <p:spPr>
          <a:xfrm>
            <a:off x="328043" y="1760379"/>
            <a:ext cx="7109639" cy="400110"/>
          </a:xfrm>
          <a:prstGeom prst="rect">
            <a:avLst/>
          </a:prstGeom>
          <a:noFill/>
        </p:spPr>
        <p:txBody>
          <a:bodyPr wrap="none" rtlCol="0">
            <a:spAutoFit/>
          </a:bodyPr>
          <a:lstStyle/>
          <a:p>
            <a:r>
              <a:rPr kumimoji="1" lang="ja-JP" altLang="en-US" sz="2000" b="1" dirty="0"/>
              <a:t>リフォームをお考えのお客様は是非一度、ご相談ください。</a:t>
            </a:r>
          </a:p>
        </p:txBody>
      </p:sp>
      <p:grpSp>
        <p:nvGrpSpPr>
          <p:cNvPr id="66" name="グループ化 65">
            <a:extLst>
              <a:ext uri="{FF2B5EF4-FFF2-40B4-BE49-F238E27FC236}">
                <a16:creationId xmlns:a16="http://schemas.microsoft.com/office/drawing/2014/main" id="{05C615E8-ACF9-4FDC-BBD7-016D707D64E8}"/>
              </a:ext>
            </a:extLst>
          </p:cNvPr>
          <p:cNvGrpSpPr/>
          <p:nvPr/>
        </p:nvGrpSpPr>
        <p:grpSpPr>
          <a:xfrm>
            <a:off x="382497" y="2228031"/>
            <a:ext cx="7035225" cy="6503893"/>
            <a:chOff x="313508" y="2454673"/>
            <a:chExt cx="7035225" cy="6503893"/>
          </a:xfrm>
        </p:grpSpPr>
        <p:pic>
          <p:nvPicPr>
            <p:cNvPr id="36" name="Picture 6" descr="ã©ã¯ã¨ã©ç©ºéãã©ã³9ã®ç»åã§ãã">
              <a:extLst>
                <a:ext uri="{FF2B5EF4-FFF2-40B4-BE49-F238E27FC236}">
                  <a16:creationId xmlns:a16="http://schemas.microsoft.com/office/drawing/2014/main" id="{3E3BC776-B383-44F4-8FF8-206CEA8DD5B8}"/>
                </a:ext>
              </a:extLst>
            </p:cNvPr>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11773" t="-1" r="28259" b="234"/>
            <a:stretch/>
          </p:blipFill>
          <p:spPr bwMode="auto">
            <a:xfrm>
              <a:off x="318890" y="2454673"/>
              <a:ext cx="2106400" cy="1717218"/>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E70E113C-C2B2-4B33-87AE-2853A2F0A94F}"/>
                </a:ext>
              </a:extLst>
            </p:cNvPr>
            <p:cNvPicPr preferRelativeResize="0">
              <a:picLocks noChangeArrowheads="1"/>
            </p:cNvPicPr>
            <p:nvPr/>
          </p:nvPicPr>
          <p:blipFill rotWithShape="1">
            <a:blip r:embed="rId4">
              <a:extLst>
                <a:ext uri="{28A0092B-C50C-407E-A947-70E740481C1C}">
                  <a14:useLocalDpi xmlns:a14="http://schemas.microsoft.com/office/drawing/2010/main" val="0"/>
                </a:ext>
              </a:extLst>
            </a:blip>
            <a:srcRect l="8023" t="2330" r="6299" b="17337"/>
            <a:stretch/>
          </p:blipFill>
          <p:spPr bwMode="auto">
            <a:xfrm>
              <a:off x="2781066" y="2465447"/>
              <a:ext cx="2106400" cy="1717217"/>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pic>
          <p:nvPicPr>
            <p:cNvPr id="40" name="図 39">
              <a:extLst>
                <a:ext uri="{FF2B5EF4-FFF2-40B4-BE49-F238E27FC236}">
                  <a16:creationId xmlns:a16="http://schemas.microsoft.com/office/drawing/2014/main" id="{99B9DB6C-EA3A-446F-9A89-1EFBDECC0EC2}"/>
                </a:ext>
              </a:extLst>
            </p:cNvPr>
            <p:cNvPicPr preferRelativeResize="0">
              <a:picLocks/>
            </p:cNvPicPr>
            <p:nvPr/>
          </p:nvPicPr>
          <p:blipFill rotWithShape="1">
            <a:blip r:embed="rId5">
              <a:extLst>
                <a:ext uri="{28A0092B-C50C-407E-A947-70E740481C1C}">
                  <a14:useLocalDpi xmlns:a14="http://schemas.microsoft.com/office/drawing/2010/main" val="0"/>
                </a:ext>
              </a:extLst>
            </a:blip>
            <a:srcRect t="19885" b="3907"/>
            <a:stretch/>
          </p:blipFill>
          <p:spPr>
            <a:xfrm>
              <a:off x="5242333" y="2454674"/>
              <a:ext cx="2106400" cy="1717217"/>
            </a:xfrm>
            <a:prstGeom prst="rect">
              <a:avLst/>
            </a:prstGeom>
            <a:ln w="25400">
              <a:solidFill>
                <a:schemeClr val="accent2"/>
              </a:solidFill>
            </a:ln>
          </p:spPr>
        </p:pic>
        <p:pic>
          <p:nvPicPr>
            <p:cNvPr id="41" name="図 40">
              <a:extLst>
                <a:ext uri="{FF2B5EF4-FFF2-40B4-BE49-F238E27FC236}">
                  <a16:creationId xmlns:a16="http://schemas.microsoft.com/office/drawing/2014/main" id="{E9009ADE-D4F5-42BA-A985-D44B79EE191C}"/>
                </a:ext>
              </a:extLst>
            </p:cNvPr>
            <p:cNvPicPr>
              <a:picLocks/>
            </p:cNvPicPr>
            <p:nvPr/>
          </p:nvPicPr>
          <p:blipFill rotWithShape="1">
            <a:blip r:embed="rId6">
              <a:extLst>
                <a:ext uri="{28A0092B-C50C-407E-A947-70E740481C1C}">
                  <a14:useLocalDpi xmlns:a14="http://schemas.microsoft.com/office/drawing/2010/main" val="0"/>
                </a:ext>
              </a:extLst>
            </a:blip>
            <a:srcRect l="18387" b="-4"/>
            <a:stretch/>
          </p:blipFill>
          <p:spPr>
            <a:xfrm>
              <a:off x="318890" y="4682164"/>
              <a:ext cx="2106400" cy="1717218"/>
            </a:xfrm>
            <a:prstGeom prst="rect">
              <a:avLst/>
            </a:prstGeom>
            <a:ln w="25400">
              <a:solidFill>
                <a:schemeClr val="accent2"/>
              </a:solidFill>
            </a:ln>
          </p:spPr>
        </p:pic>
        <p:pic>
          <p:nvPicPr>
            <p:cNvPr id="42" name="図 41">
              <a:extLst>
                <a:ext uri="{FF2B5EF4-FFF2-40B4-BE49-F238E27FC236}">
                  <a16:creationId xmlns:a16="http://schemas.microsoft.com/office/drawing/2014/main" id="{92047051-DAB4-4749-B9B5-B576A463B060}"/>
                </a:ext>
              </a:extLst>
            </p:cNvPr>
            <p:cNvPicPr>
              <a:picLocks/>
            </p:cNvPicPr>
            <p:nvPr/>
          </p:nvPicPr>
          <p:blipFill rotWithShape="1">
            <a:blip r:embed="rId7">
              <a:extLst>
                <a:ext uri="{28A0092B-C50C-407E-A947-70E740481C1C}">
                  <a14:useLocalDpi xmlns:a14="http://schemas.microsoft.com/office/drawing/2010/main" val="0"/>
                </a:ext>
              </a:extLst>
            </a:blip>
            <a:srcRect l="6475" r="20643" b="49448"/>
            <a:stretch/>
          </p:blipFill>
          <p:spPr>
            <a:xfrm>
              <a:off x="2781067" y="4678242"/>
              <a:ext cx="2106399" cy="1717218"/>
            </a:xfrm>
            <a:prstGeom prst="rect">
              <a:avLst/>
            </a:prstGeom>
            <a:ln w="25400">
              <a:solidFill>
                <a:schemeClr val="accent2"/>
              </a:solidFill>
            </a:ln>
          </p:spPr>
        </p:pic>
        <p:pic>
          <p:nvPicPr>
            <p:cNvPr id="43" name="図 42">
              <a:extLst>
                <a:ext uri="{FF2B5EF4-FFF2-40B4-BE49-F238E27FC236}">
                  <a16:creationId xmlns:a16="http://schemas.microsoft.com/office/drawing/2014/main" id="{91894CA0-A249-4B93-9C18-089591731AE0}"/>
                </a:ext>
              </a:extLst>
            </p:cNvPr>
            <p:cNvPicPr>
              <a:picLocks/>
            </p:cNvPicPr>
            <p:nvPr/>
          </p:nvPicPr>
          <p:blipFill rotWithShape="1">
            <a:blip r:embed="rId8">
              <a:extLst>
                <a:ext uri="{28A0092B-C50C-407E-A947-70E740481C1C}">
                  <a14:useLocalDpi xmlns:a14="http://schemas.microsoft.com/office/drawing/2010/main" val="0"/>
                </a:ext>
              </a:extLst>
            </a:blip>
            <a:srcRect l="3635" t="236" r="22817" b="516"/>
            <a:stretch/>
          </p:blipFill>
          <p:spPr>
            <a:xfrm>
              <a:off x="5242334" y="4675707"/>
              <a:ext cx="2106399" cy="1717218"/>
            </a:xfrm>
            <a:prstGeom prst="rect">
              <a:avLst/>
            </a:prstGeom>
            <a:ln w="25400">
              <a:solidFill>
                <a:schemeClr val="accent2"/>
              </a:solidFill>
            </a:ln>
          </p:spPr>
        </p:pic>
        <p:pic>
          <p:nvPicPr>
            <p:cNvPr id="44" name="図 43">
              <a:extLst>
                <a:ext uri="{FF2B5EF4-FFF2-40B4-BE49-F238E27FC236}">
                  <a16:creationId xmlns:a16="http://schemas.microsoft.com/office/drawing/2014/main" id="{77DDFA04-2FE0-4FF1-8508-887CAFF3623A}"/>
                </a:ext>
              </a:extLst>
            </p:cNvPr>
            <p:cNvPicPr>
              <a:picLocks/>
            </p:cNvPicPr>
            <p:nvPr/>
          </p:nvPicPr>
          <p:blipFill rotWithShape="1">
            <a:blip r:embed="rId9">
              <a:extLst>
                <a:ext uri="{28A0092B-C50C-407E-A947-70E740481C1C}">
                  <a14:useLocalDpi xmlns:a14="http://schemas.microsoft.com/office/drawing/2010/main" val="0"/>
                </a:ext>
              </a:extLst>
            </a:blip>
            <a:srcRect t="1" r="21975" b="367"/>
            <a:stretch/>
          </p:blipFill>
          <p:spPr>
            <a:xfrm>
              <a:off x="2761275" y="6893316"/>
              <a:ext cx="2106400" cy="1717217"/>
            </a:xfrm>
            <a:prstGeom prst="rect">
              <a:avLst/>
            </a:prstGeom>
            <a:ln w="25400">
              <a:solidFill>
                <a:schemeClr val="accent2"/>
              </a:solidFill>
            </a:ln>
          </p:spPr>
        </p:pic>
        <p:pic>
          <p:nvPicPr>
            <p:cNvPr id="45" name="図 44">
              <a:extLst>
                <a:ext uri="{FF2B5EF4-FFF2-40B4-BE49-F238E27FC236}">
                  <a16:creationId xmlns:a16="http://schemas.microsoft.com/office/drawing/2014/main" id="{0D3722DB-64E7-4324-BA70-8E8F921C35D3}"/>
                </a:ext>
              </a:extLst>
            </p:cNvPr>
            <p:cNvPicPr>
              <a:picLocks/>
            </p:cNvPicPr>
            <p:nvPr/>
          </p:nvPicPr>
          <p:blipFill rotWithShape="1">
            <a:blip r:embed="rId10">
              <a:extLst>
                <a:ext uri="{28A0092B-C50C-407E-A947-70E740481C1C}">
                  <a14:useLocalDpi xmlns:a14="http://schemas.microsoft.com/office/drawing/2010/main" val="0"/>
                </a:ext>
              </a:extLst>
            </a:blip>
            <a:srcRect l="9019" t="896" r="23889" b="770"/>
            <a:stretch/>
          </p:blipFill>
          <p:spPr>
            <a:xfrm>
              <a:off x="5242335" y="6890499"/>
              <a:ext cx="2106398" cy="1720034"/>
            </a:xfrm>
            <a:prstGeom prst="rect">
              <a:avLst/>
            </a:prstGeom>
            <a:ln w="25400">
              <a:solidFill>
                <a:schemeClr val="accent2"/>
              </a:solidFill>
            </a:ln>
          </p:spPr>
        </p:pic>
        <p:pic>
          <p:nvPicPr>
            <p:cNvPr id="49" name="図 48">
              <a:extLst>
                <a:ext uri="{FF2B5EF4-FFF2-40B4-BE49-F238E27FC236}">
                  <a16:creationId xmlns:a16="http://schemas.microsoft.com/office/drawing/2014/main" id="{7806F294-D4BF-462E-8B9C-AD0D18F7D1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508" y="6909655"/>
              <a:ext cx="2111781" cy="1722241"/>
            </a:xfrm>
            <a:prstGeom prst="rect">
              <a:avLst/>
            </a:prstGeom>
            <a:ln w="25400">
              <a:solidFill>
                <a:schemeClr val="accent2"/>
              </a:solidFill>
            </a:ln>
          </p:spPr>
        </p:pic>
        <p:sp>
          <p:nvSpPr>
            <p:cNvPr id="51" name="テキスト ボックス 50">
              <a:extLst>
                <a:ext uri="{FF2B5EF4-FFF2-40B4-BE49-F238E27FC236}">
                  <a16:creationId xmlns:a16="http://schemas.microsoft.com/office/drawing/2014/main" id="{FB81191C-6BC1-4313-97A1-DC23BDA15A91}"/>
                </a:ext>
              </a:extLst>
            </p:cNvPr>
            <p:cNvSpPr txBox="1"/>
            <p:nvPr/>
          </p:nvSpPr>
          <p:spPr>
            <a:xfrm>
              <a:off x="379383" y="4221836"/>
              <a:ext cx="1980029" cy="307777"/>
            </a:xfrm>
            <a:prstGeom prst="rect">
              <a:avLst/>
            </a:prstGeom>
            <a:noFill/>
          </p:spPr>
          <p:txBody>
            <a:bodyPr wrap="none" rtlCol="0">
              <a:spAutoFit/>
            </a:bodyPr>
            <a:lstStyle/>
            <a:p>
              <a:r>
                <a:rPr kumimoji="1" lang="ja-JP" altLang="en-US" sz="1400" b="1" dirty="0"/>
                <a:t>キッチンの交換・修繕</a:t>
              </a:r>
            </a:p>
          </p:txBody>
        </p:sp>
        <p:sp>
          <p:nvSpPr>
            <p:cNvPr id="52" name="テキスト ボックス 51">
              <a:extLst>
                <a:ext uri="{FF2B5EF4-FFF2-40B4-BE49-F238E27FC236}">
                  <a16:creationId xmlns:a16="http://schemas.microsoft.com/office/drawing/2014/main" id="{7BF65DCC-3771-4CE2-BC60-DB9054BE8A36}"/>
                </a:ext>
              </a:extLst>
            </p:cNvPr>
            <p:cNvSpPr txBox="1"/>
            <p:nvPr/>
          </p:nvSpPr>
          <p:spPr>
            <a:xfrm>
              <a:off x="558918" y="6461561"/>
              <a:ext cx="1620957" cy="307777"/>
            </a:xfrm>
            <a:prstGeom prst="rect">
              <a:avLst/>
            </a:prstGeom>
            <a:noFill/>
          </p:spPr>
          <p:txBody>
            <a:bodyPr wrap="none" rtlCol="0">
              <a:spAutoFit/>
            </a:bodyPr>
            <a:lstStyle/>
            <a:p>
              <a:r>
                <a:rPr kumimoji="1" lang="ja-JP" altLang="en-US" sz="1400" b="1" dirty="0"/>
                <a:t>洗面の交換・修繕</a:t>
              </a:r>
            </a:p>
          </p:txBody>
        </p:sp>
        <p:sp>
          <p:nvSpPr>
            <p:cNvPr id="53" name="テキスト ボックス 52">
              <a:extLst>
                <a:ext uri="{FF2B5EF4-FFF2-40B4-BE49-F238E27FC236}">
                  <a16:creationId xmlns:a16="http://schemas.microsoft.com/office/drawing/2014/main" id="{E56D5656-2803-4F18-8119-7F1B1087435F}"/>
                </a:ext>
              </a:extLst>
            </p:cNvPr>
            <p:cNvSpPr txBox="1"/>
            <p:nvPr/>
          </p:nvSpPr>
          <p:spPr>
            <a:xfrm>
              <a:off x="469149" y="8650789"/>
              <a:ext cx="1800493" cy="307777"/>
            </a:xfrm>
            <a:prstGeom prst="rect">
              <a:avLst/>
            </a:prstGeom>
            <a:noFill/>
          </p:spPr>
          <p:txBody>
            <a:bodyPr wrap="none" rtlCol="0">
              <a:spAutoFit/>
            </a:bodyPr>
            <a:lstStyle/>
            <a:p>
              <a:r>
                <a:rPr kumimoji="1" lang="ja-JP" altLang="en-US" sz="1400" b="1" dirty="0"/>
                <a:t>お庭・駐車場の工事</a:t>
              </a:r>
            </a:p>
          </p:txBody>
        </p:sp>
        <p:sp>
          <p:nvSpPr>
            <p:cNvPr id="54" name="テキスト ボックス 53">
              <a:extLst>
                <a:ext uri="{FF2B5EF4-FFF2-40B4-BE49-F238E27FC236}">
                  <a16:creationId xmlns:a16="http://schemas.microsoft.com/office/drawing/2014/main" id="{562B65FC-E077-41D9-AD8F-20FA47E695C8}"/>
                </a:ext>
              </a:extLst>
            </p:cNvPr>
            <p:cNvSpPr txBox="1"/>
            <p:nvPr/>
          </p:nvSpPr>
          <p:spPr>
            <a:xfrm>
              <a:off x="2933565" y="4219708"/>
              <a:ext cx="1800493" cy="307777"/>
            </a:xfrm>
            <a:prstGeom prst="rect">
              <a:avLst/>
            </a:prstGeom>
            <a:noFill/>
          </p:spPr>
          <p:txBody>
            <a:bodyPr wrap="none" rtlCol="0">
              <a:spAutoFit/>
            </a:bodyPr>
            <a:lstStyle/>
            <a:p>
              <a:r>
                <a:rPr kumimoji="1" lang="ja-JP" altLang="en-US" sz="1400" b="1" dirty="0"/>
                <a:t>お風呂の交換・修繕</a:t>
              </a:r>
            </a:p>
          </p:txBody>
        </p:sp>
        <p:sp>
          <p:nvSpPr>
            <p:cNvPr id="55" name="テキスト ボックス 54">
              <a:extLst>
                <a:ext uri="{FF2B5EF4-FFF2-40B4-BE49-F238E27FC236}">
                  <a16:creationId xmlns:a16="http://schemas.microsoft.com/office/drawing/2014/main" id="{B2BA9237-C064-4426-9B74-8ACA2F92E2A0}"/>
                </a:ext>
              </a:extLst>
            </p:cNvPr>
            <p:cNvSpPr txBox="1"/>
            <p:nvPr/>
          </p:nvSpPr>
          <p:spPr>
            <a:xfrm>
              <a:off x="3023332" y="6461561"/>
              <a:ext cx="1620957" cy="307777"/>
            </a:xfrm>
            <a:prstGeom prst="rect">
              <a:avLst/>
            </a:prstGeom>
            <a:noFill/>
          </p:spPr>
          <p:txBody>
            <a:bodyPr wrap="none" rtlCol="0">
              <a:spAutoFit/>
            </a:bodyPr>
            <a:lstStyle/>
            <a:p>
              <a:r>
                <a:rPr kumimoji="1" lang="ja-JP" altLang="en-US" sz="1400" b="1" dirty="0"/>
                <a:t>外壁の張替・塗装</a:t>
              </a:r>
            </a:p>
          </p:txBody>
        </p:sp>
        <p:sp>
          <p:nvSpPr>
            <p:cNvPr id="56" name="テキスト ボックス 55">
              <a:extLst>
                <a:ext uri="{FF2B5EF4-FFF2-40B4-BE49-F238E27FC236}">
                  <a16:creationId xmlns:a16="http://schemas.microsoft.com/office/drawing/2014/main" id="{57F26401-454A-4924-9FB1-84EBAE95C527}"/>
                </a:ext>
              </a:extLst>
            </p:cNvPr>
            <p:cNvSpPr txBox="1"/>
            <p:nvPr/>
          </p:nvSpPr>
          <p:spPr>
            <a:xfrm>
              <a:off x="3023331" y="8645128"/>
              <a:ext cx="1620957" cy="307777"/>
            </a:xfrm>
            <a:prstGeom prst="rect">
              <a:avLst/>
            </a:prstGeom>
            <a:noFill/>
          </p:spPr>
          <p:txBody>
            <a:bodyPr wrap="none" rtlCol="0">
              <a:spAutoFit/>
            </a:bodyPr>
            <a:lstStyle/>
            <a:p>
              <a:r>
                <a:rPr kumimoji="1" lang="ja-JP" altLang="en-US" sz="1400" b="1" dirty="0"/>
                <a:t>壁紙の貼替・修繕</a:t>
              </a:r>
            </a:p>
          </p:txBody>
        </p:sp>
        <p:sp>
          <p:nvSpPr>
            <p:cNvPr id="57" name="テキスト ボックス 56">
              <a:extLst>
                <a:ext uri="{FF2B5EF4-FFF2-40B4-BE49-F238E27FC236}">
                  <a16:creationId xmlns:a16="http://schemas.microsoft.com/office/drawing/2014/main" id="{258F3023-2B32-4075-8F6D-FA4F1A2127F2}"/>
                </a:ext>
              </a:extLst>
            </p:cNvPr>
            <p:cNvSpPr txBox="1"/>
            <p:nvPr/>
          </p:nvSpPr>
          <p:spPr>
            <a:xfrm>
              <a:off x="5336367" y="4230031"/>
              <a:ext cx="1800493" cy="307777"/>
            </a:xfrm>
            <a:prstGeom prst="rect">
              <a:avLst/>
            </a:prstGeom>
            <a:noFill/>
          </p:spPr>
          <p:txBody>
            <a:bodyPr wrap="none" rtlCol="0">
              <a:spAutoFit/>
            </a:bodyPr>
            <a:lstStyle/>
            <a:p>
              <a:r>
                <a:rPr kumimoji="1" lang="ja-JP" altLang="en-US" sz="1400" b="1" dirty="0"/>
                <a:t>トイレの交換・修繕</a:t>
              </a:r>
            </a:p>
          </p:txBody>
        </p:sp>
        <p:sp>
          <p:nvSpPr>
            <p:cNvPr id="58" name="テキスト ボックス 57">
              <a:extLst>
                <a:ext uri="{FF2B5EF4-FFF2-40B4-BE49-F238E27FC236}">
                  <a16:creationId xmlns:a16="http://schemas.microsoft.com/office/drawing/2014/main" id="{531A451E-7DC5-48E2-94D5-B0C11FDD7976}"/>
                </a:ext>
              </a:extLst>
            </p:cNvPr>
            <p:cNvSpPr txBox="1"/>
            <p:nvPr/>
          </p:nvSpPr>
          <p:spPr>
            <a:xfrm>
              <a:off x="5487750" y="6461561"/>
              <a:ext cx="1620957" cy="307777"/>
            </a:xfrm>
            <a:prstGeom prst="rect">
              <a:avLst/>
            </a:prstGeom>
            <a:noFill/>
          </p:spPr>
          <p:txBody>
            <a:bodyPr wrap="none" rtlCol="0">
              <a:spAutoFit/>
            </a:bodyPr>
            <a:lstStyle/>
            <a:p>
              <a:r>
                <a:rPr kumimoji="1" lang="ja-JP" altLang="en-US" sz="1400" b="1" dirty="0"/>
                <a:t>屋根の張替・塗装</a:t>
              </a:r>
            </a:p>
          </p:txBody>
        </p:sp>
        <p:sp>
          <p:nvSpPr>
            <p:cNvPr id="59" name="テキスト ボックス 58">
              <a:extLst>
                <a:ext uri="{FF2B5EF4-FFF2-40B4-BE49-F238E27FC236}">
                  <a16:creationId xmlns:a16="http://schemas.microsoft.com/office/drawing/2014/main" id="{95586FE6-A527-45F8-AF26-23FA93CFC70C}"/>
                </a:ext>
              </a:extLst>
            </p:cNvPr>
            <p:cNvSpPr txBox="1"/>
            <p:nvPr/>
          </p:nvSpPr>
          <p:spPr>
            <a:xfrm>
              <a:off x="5515903" y="8650789"/>
              <a:ext cx="1441420" cy="307777"/>
            </a:xfrm>
            <a:prstGeom prst="rect">
              <a:avLst/>
            </a:prstGeom>
            <a:noFill/>
          </p:spPr>
          <p:txBody>
            <a:bodyPr wrap="none" rtlCol="0">
              <a:spAutoFit/>
            </a:bodyPr>
            <a:lstStyle/>
            <a:p>
              <a:r>
                <a:rPr kumimoji="1" lang="ja-JP" altLang="en-US" sz="1400" b="1" dirty="0"/>
                <a:t>床の張替・修繕</a:t>
              </a:r>
            </a:p>
          </p:txBody>
        </p:sp>
      </p:grpSp>
      <p:sp>
        <p:nvSpPr>
          <p:cNvPr id="60" name="テキスト ボックス 59">
            <a:extLst>
              <a:ext uri="{FF2B5EF4-FFF2-40B4-BE49-F238E27FC236}">
                <a16:creationId xmlns:a16="http://schemas.microsoft.com/office/drawing/2014/main" id="{9E11B816-7D08-4C76-A25F-EA3953723CF9}"/>
              </a:ext>
            </a:extLst>
          </p:cNvPr>
          <p:cNvSpPr txBox="1"/>
          <p:nvPr/>
        </p:nvSpPr>
        <p:spPr>
          <a:xfrm>
            <a:off x="258121" y="8765192"/>
            <a:ext cx="6955750" cy="584775"/>
          </a:xfrm>
          <a:prstGeom prst="rect">
            <a:avLst/>
          </a:prstGeom>
          <a:noFill/>
        </p:spPr>
        <p:txBody>
          <a:bodyPr wrap="none" rtlCol="0">
            <a:spAutoFit/>
          </a:bodyPr>
          <a:lstStyle/>
          <a:p>
            <a:r>
              <a:rPr kumimoji="1" lang="ja-JP" altLang="en-US" sz="1600" b="1" dirty="0"/>
              <a:t>上記以外にも、窓や扉の交換・修繕、給湯器の交換、店舗の改修工事等、</a:t>
            </a:r>
            <a:endParaRPr kumimoji="1" lang="en-US" altLang="ja-JP" sz="1600" b="1" dirty="0"/>
          </a:p>
          <a:p>
            <a:r>
              <a:rPr kumimoji="1" lang="ja-JP" altLang="en-US" sz="1600" b="1" dirty="0"/>
              <a:t>幅広く承っております。まずはお気軽にお問合せください。</a:t>
            </a:r>
          </a:p>
        </p:txBody>
      </p:sp>
      <p:sp>
        <p:nvSpPr>
          <p:cNvPr id="67" name="テキスト ボックス 66">
            <a:extLst>
              <a:ext uri="{FF2B5EF4-FFF2-40B4-BE49-F238E27FC236}">
                <a16:creationId xmlns:a16="http://schemas.microsoft.com/office/drawing/2014/main" id="{3C5D6F98-765E-4F57-BC05-811DF8D51356}"/>
              </a:ext>
            </a:extLst>
          </p:cNvPr>
          <p:cNvSpPr txBox="1"/>
          <p:nvPr/>
        </p:nvSpPr>
        <p:spPr>
          <a:xfrm>
            <a:off x="258119" y="9306795"/>
            <a:ext cx="6596678" cy="338554"/>
          </a:xfrm>
          <a:prstGeom prst="rect">
            <a:avLst/>
          </a:prstGeom>
          <a:noFill/>
        </p:spPr>
        <p:txBody>
          <a:bodyPr wrap="none" rtlCol="0">
            <a:spAutoFit/>
          </a:bodyPr>
          <a:lstStyle/>
          <a:p>
            <a:r>
              <a:rPr kumimoji="1" lang="en-US" altLang="ja-JP" sz="1600" b="1" dirty="0">
                <a:solidFill>
                  <a:srgbClr val="FF0000"/>
                </a:solidFill>
              </a:rPr>
              <a:t>※</a:t>
            </a:r>
            <a:r>
              <a:rPr kumimoji="1" lang="ja-JP" altLang="en-US" sz="1600" b="1" dirty="0">
                <a:solidFill>
                  <a:srgbClr val="FF0000"/>
                </a:solidFill>
              </a:rPr>
              <a:t>下記の</a:t>
            </a:r>
            <a:r>
              <a:rPr kumimoji="1" lang="en-US" altLang="ja-JP" sz="1600" b="1" dirty="0">
                <a:solidFill>
                  <a:srgbClr val="FF0000"/>
                </a:solidFill>
              </a:rPr>
              <a:t>QR</a:t>
            </a:r>
            <a:r>
              <a:rPr kumimoji="1" lang="ja-JP" altLang="en-US" sz="1600" b="1" dirty="0">
                <a:solidFill>
                  <a:srgbClr val="FF0000"/>
                </a:solidFill>
              </a:rPr>
              <a:t>コードよりこれまでの施工実例などをご覧いただけます</a:t>
            </a:r>
          </a:p>
        </p:txBody>
      </p:sp>
      <p:grpSp>
        <p:nvGrpSpPr>
          <p:cNvPr id="70" name="グループ化 69">
            <a:extLst>
              <a:ext uri="{FF2B5EF4-FFF2-40B4-BE49-F238E27FC236}">
                <a16:creationId xmlns:a16="http://schemas.microsoft.com/office/drawing/2014/main" id="{3240A103-6C73-4444-B63F-94D0E37E2DD9}"/>
              </a:ext>
            </a:extLst>
          </p:cNvPr>
          <p:cNvGrpSpPr/>
          <p:nvPr/>
        </p:nvGrpSpPr>
        <p:grpSpPr>
          <a:xfrm>
            <a:off x="-111279" y="9708706"/>
            <a:ext cx="7959458" cy="1290418"/>
            <a:chOff x="-165254" y="9654731"/>
            <a:chExt cx="7959458" cy="1290418"/>
          </a:xfrm>
        </p:grpSpPr>
        <p:sp>
          <p:nvSpPr>
            <p:cNvPr id="71" name="正方形/長方形 70">
              <a:extLst>
                <a:ext uri="{FF2B5EF4-FFF2-40B4-BE49-F238E27FC236}">
                  <a16:creationId xmlns:a16="http://schemas.microsoft.com/office/drawing/2014/main" id="{D45D1202-F160-4F84-9315-40246F5646DD}"/>
                </a:ext>
              </a:extLst>
            </p:cNvPr>
            <p:cNvSpPr/>
            <p:nvPr/>
          </p:nvSpPr>
          <p:spPr>
            <a:xfrm>
              <a:off x="-165254" y="9669232"/>
              <a:ext cx="7959458" cy="1275917"/>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a:extLst>
                <a:ext uri="{FF2B5EF4-FFF2-40B4-BE49-F238E27FC236}">
                  <a16:creationId xmlns:a16="http://schemas.microsoft.com/office/drawing/2014/main" id="{FCC4A926-1B0B-4625-B81C-E9125B167F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720" y="9713742"/>
              <a:ext cx="706109" cy="909108"/>
            </a:xfrm>
            <a:prstGeom prst="rect">
              <a:avLst/>
            </a:prstGeom>
          </p:spPr>
        </p:pic>
        <p:sp>
          <p:nvSpPr>
            <p:cNvPr id="73" name="正方形/長方形 72">
              <a:extLst>
                <a:ext uri="{FF2B5EF4-FFF2-40B4-BE49-F238E27FC236}">
                  <a16:creationId xmlns:a16="http://schemas.microsoft.com/office/drawing/2014/main" id="{47802D3A-7901-4FBE-BC90-59C9A3583726}"/>
                </a:ext>
              </a:extLst>
            </p:cNvPr>
            <p:cNvSpPr/>
            <p:nvPr/>
          </p:nvSpPr>
          <p:spPr>
            <a:xfrm>
              <a:off x="721462" y="9894402"/>
              <a:ext cx="3385475" cy="599062"/>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2200" b="1" dirty="0">
                  <a:solidFill>
                    <a:schemeClr val="tx1"/>
                  </a:solidFill>
                </a:rPr>
                <a:t>たいようホーム株式会社</a:t>
              </a:r>
            </a:p>
          </p:txBody>
        </p:sp>
        <p:sp>
          <p:nvSpPr>
            <p:cNvPr id="74" name="テキスト ボックス 73">
              <a:extLst>
                <a:ext uri="{FF2B5EF4-FFF2-40B4-BE49-F238E27FC236}">
                  <a16:creationId xmlns:a16="http://schemas.microsoft.com/office/drawing/2014/main" id="{8B9FA503-4C38-42D4-8ADA-7D67648F8A8C}"/>
                </a:ext>
              </a:extLst>
            </p:cNvPr>
            <p:cNvSpPr txBox="1"/>
            <p:nvPr/>
          </p:nvSpPr>
          <p:spPr>
            <a:xfrm>
              <a:off x="4123078" y="9654731"/>
              <a:ext cx="2531462" cy="461665"/>
            </a:xfrm>
            <a:prstGeom prst="rect">
              <a:avLst/>
            </a:prstGeom>
            <a:noFill/>
          </p:spPr>
          <p:txBody>
            <a:bodyPr wrap="none" rtlCol="0">
              <a:spAutoFit/>
            </a:bodyPr>
            <a:lstStyle/>
            <a:p>
              <a:r>
                <a:rPr kumimoji="1" lang="ja-JP" altLang="en-US" sz="1200" dirty="0"/>
                <a:t>〒</a:t>
              </a:r>
              <a:r>
                <a:rPr kumimoji="1" lang="en-US" altLang="ja-JP" sz="1200" dirty="0"/>
                <a:t>774-0017</a:t>
              </a:r>
            </a:p>
            <a:p>
              <a:r>
                <a:rPr kumimoji="1" lang="en-US" altLang="ja-JP" sz="1200" dirty="0"/>
                <a:t> </a:t>
              </a:r>
              <a:r>
                <a:rPr kumimoji="1" lang="ja-JP" altLang="en-US" sz="1200" dirty="0"/>
                <a:t>徳島県阿南市見能林町西添</a:t>
              </a:r>
              <a:r>
                <a:rPr kumimoji="1" lang="en-US" altLang="ja-JP" sz="1200" dirty="0"/>
                <a:t>18</a:t>
              </a:r>
              <a:r>
                <a:rPr kumimoji="1" lang="ja-JP" altLang="en-US" sz="1200" dirty="0"/>
                <a:t>番地</a:t>
              </a:r>
              <a:endParaRPr kumimoji="1" lang="en-US" altLang="ja-JP" sz="1200" dirty="0"/>
            </a:p>
          </p:txBody>
        </p:sp>
        <p:sp>
          <p:nvSpPr>
            <p:cNvPr id="75" name="テキスト ボックス 74">
              <a:extLst>
                <a:ext uri="{FF2B5EF4-FFF2-40B4-BE49-F238E27FC236}">
                  <a16:creationId xmlns:a16="http://schemas.microsoft.com/office/drawing/2014/main" id="{29E0CA6E-0FFA-485E-9C07-646548B4DC66}"/>
                </a:ext>
              </a:extLst>
            </p:cNvPr>
            <p:cNvSpPr txBox="1"/>
            <p:nvPr/>
          </p:nvSpPr>
          <p:spPr>
            <a:xfrm>
              <a:off x="804829" y="10342111"/>
              <a:ext cx="3200620" cy="336350"/>
            </a:xfrm>
            <a:prstGeom prst="rect">
              <a:avLst/>
            </a:prstGeom>
            <a:noFill/>
          </p:spPr>
          <p:txBody>
            <a:bodyPr wrap="square" rtlCol="0">
              <a:spAutoFit/>
            </a:bodyPr>
            <a:lstStyle/>
            <a:p>
              <a:r>
                <a:rPr kumimoji="1" lang="en-US" altLang="ja-JP" sz="1597" dirty="0" err="1"/>
                <a:t>Mail:mirai-terasu@taiyo-home.co.jp</a:t>
              </a:r>
              <a:endParaRPr kumimoji="1" lang="ja-JP" altLang="en-US" sz="1597" dirty="0"/>
            </a:p>
          </p:txBody>
        </p:sp>
        <p:sp>
          <p:nvSpPr>
            <p:cNvPr id="76" name="テキスト ボックス 75">
              <a:extLst>
                <a:ext uri="{FF2B5EF4-FFF2-40B4-BE49-F238E27FC236}">
                  <a16:creationId xmlns:a16="http://schemas.microsoft.com/office/drawing/2014/main" id="{B7AD8998-982E-472C-B6D6-46727B0033CD}"/>
                </a:ext>
              </a:extLst>
            </p:cNvPr>
            <p:cNvSpPr txBox="1"/>
            <p:nvPr/>
          </p:nvSpPr>
          <p:spPr>
            <a:xfrm>
              <a:off x="810356" y="9746859"/>
              <a:ext cx="1980029" cy="307777"/>
            </a:xfrm>
            <a:prstGeom prst="rect">
              <a:avLst/>
            </a:prstGeom>
            <a:noFill/>
          </p:spPr>
          <p:txBody>
            <a:bodyPr wrap="none" rtlCol="0">
              <a:spAutoFit/>
            </a:bodyPr>
            <a:lstStyle/>
            <a:p>
              <a:r>
                <a:rPr kumimoji="1" lang="ja-JP" altLang="en-US" sz="1400" dirty="0"/>
                <a:t>安心・安全の家づくり</a:t>
              </a:r>
            </a:p>
          </p:txBody>
        </p:sp>
        <p:sp>
          <p:nvSpPr>
            <p:cNvPr id="77" name="正方形/長方形 76">
              <a:extLst>
                <a:ext uri="{FF2B5EF4-FFF2-40B4-BE49-F238E27FC236}">
                  <a16:creationId xmlns:a16="http://schemas.microsoft.com/office/drawing/2014/main" id="{D28712C7-5976-438F-B429-5D333B34114F}"/>
                </a:ext>
              </a:extLst>
            </p:cNvPr>
            <p:cNvSpPr/>
            <p:nvPr/>
          </p:nvSpPr>
          <p:spPr>
            <a:xfrm>
              <a:off x="4129987" y="10003703"/>
              <a:ext cx="2066591" cy="400110"/>
            </a:xfrm>
            <a:prstGeom prst="rect">
              <a:avLst/>
            </a:prstGeom>
          </p:spPr>
          <p:txBody>
            <a:bodyPr wrap="none">
              <a:spAutoFit/>
            </a:bodyPr>
            <a:lstStyle/>
            <a:p>
              <a:r>
                <a:rPr kumimoji="1" lang="en-US" altLang="ja-JP" sz="2000" dirty="0"/>
                <a:t>TEL:0884-45-0182</a:t>
              </a:r>
              <a:endParaRPr kumimoji="1" lang="ja-JP" altLang="en-US" sz="2000" dirty="0"/>
            </a:p>
          </p:txBody>
        </p:sp>
        <p:grpSp>
          <p:nvGrpSpPr>
            <p:cNvPr id="78" name="グループ化 77">
              <a:extLst>
                <a:ext uri="{FF2B5EF4-FFF2-40B4-BE49-F238E27FC236}">
                  <a16:creationId xmlns:a16="http://schemas.microsoft.com/office/drawing/2014/main" id="{166B6E7D-8CB4-49C3-BE0F-814E252CA5F4}"/>
                </a:ext>
              </a:extLst>
            </p:cNvPr>
            <p:cNvGrpSpPr/>
            <p:nvPr/>
          </p:nvGrpSpPr>
          <p:grpSpPr>
            <a:xfrm>
              <a:off x="4236400" y="10344666"/>
              <a:ext cx="1918536" cy="305352"/>
              <a:chOff x="7794943" y="7237202"/>
              <a:chExt cx="2418835" cy="384979"/>
            </a:xfrm>
          </p:grpSpPr>
          <p:sp>
            <p:nvSpPr>
              <p:cNvPr id="80" name="正方形/長方形 79">
                <a:extLst>
                  <a:ext uri="{FF2B5EF4-FFF2-40B4-BE49-F238E27FC236}">
                    <a16:creationId xmlns:a16="http://schemas.microsoft.com/office/drawing/2014/main" id="{CAE2F016-AE46-4A62-942A-5BB5357AF82D}"/>
                  </a:ext>
                </a:extLst>
              </p:cNvPr>
              <p:cNvSpPr/>
              <p:nvPr/>
            </p:nvSpPr>
            <p:spPr>
              <a:xfrm>
                <a:off x="7794943" y="7247158"/>
                <a:ext cx="1669812" cy="3750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97" b="1" dirty="0">
                    <a:solidFill>
                      <a:schemeClr val="tx1"/>
                    </a:solidFill>
                  </a:rPr>
                  <a:t>たいようホーム</a:t>
                </a:r>
              </a:p>
            </p:txBody>
          </p:sp>
          <p:sp>
            <p:nvSpPr>
              <p:cNvPr id="81" name="正方形/長方形 80">
                <a:extLst>
                  <a:ext uri="{FF2B5EF4-FFF2-40B4-BE49-F238E27FC236}">
                    <a16:creationId xmlns:a16="http://schemas.microsoft.com/office/drawing/2014/main" id="{F4D59FD8-5BEE-4774-A0CC-2EE1A7963C1E}"/>
                  </a:ext>
                </a:extLst>
              </p:cNvPr>
              <p:cNvSpPr/>
              <p:nvPr/>
            </p:nvSpPr>
            <p:spPr>
              <a:xfrm>
                <a:off x="9539985" y="7237202"/>
                <a:ext cx="673793" cy="375023"/>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197" b="1" dirty="0"/>
                  <a:t>検 索</a:t>
                </a:r>
              </a:p>
            </p:txBody>
          </p:sp>
        </p:grpSp>
      </p:grpSp>
      <p:pic>
        <p:nvPicPr>
          <p:cNvPr id="69" name="図 68">
            <a:extLst>
              <a:ext uri="{FF2B5EF4-FFF2-40B4-BE49-F238E27FC236}">
                <a16:creationId xmlns:a16="http://schemas.microsoft.com/office/drawing/2014/main" id="{FD8A26C3-D82B-4E93-84F7-D9D7AD34B26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8515" y="9868933"/>
            <a:ext cx="863503" cy="863503"/>
          </a:xfrm>
          <a:prstGeom prst="rect">
            <a:avLst/>
          </a:prstGeom>
          <a:effectLst>
            <a:softEdge rad="31750"/>
          </a:effectLst>
        </p:spPr>
      </p:pic>
    </p:spTree>
    <p:extLst>
      <p:ext uri="{BB962C8B-B14F-4D97-AF65-F5344CB8AC3E}">
        <p14:creationId xmlns:p14="http://schemas.microsoft.com/office/powerpoint/2010/main" val="22534056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683</Words>
  <Application>Microsoft Office PowerPoint</Application>
  <PresentationFormat>ユーザー設定</PresentationFormat>
  <Paragraphs>81</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たいよう ホーム</dc:creator>
  <cp:lastModifiedBy>たいよう ホーム</cp:lastModifiedBy>
  <cp:revision>32</cp:revision>
  <dcterms:created xsi:type="dcterms:W3CDTF">2020-03-26T11:30:47Z</dcterms:created>
  <dcterms:modified xsi:type="dcterms:W3CDTF">2020-04-05T12:23:31Z</dcterms:modified>
</cp:coreProperties>
</file>